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9" r:id="rId2"/>
    <p:sldId id="256" r:id="rId3"/>
    <p:sldId id="257" r:id="rId4"/>
    <p:sldId id="260" r:id="rId5"/>
    <p:sldId id="261" r:id="rId6"/>
    <p:sldId id="258" r:id="rId7"/>
    <p:sldId id="263" r:id="rId8"/>
    <p:sldId id="285" r:id="rId9"/>
    <p:sldId id="281" r:id="rId10"/>
    <p:sldId id="287" r:id="rId11"/>
    <p:sldId id="264" r:id="rId12"/>
    <p:sldId id="265" r:id="rId13"/>
    <p:sldId id="266" r:id="rId14"/>
    <p:sldId id="262" r:id="rId15"/>
    <p:sldId id="268" r:id="rId16"/>
    <p:sldId id="283" r:id="rId17"/>
    <p:sldId id="269" r:id="rId18"/>
    <p:sldId id="270" r:id="rId19"/>
    <p:sldId id="271" r:id="rId20"/>
    <p:sldId id="273" r:id="rId21"/>
    <p:sldId id="272" r:id="rId22"/>
    <p:sldId id="274" r:id="rId23"/>
    <p:sldId id="275" r:id="rId24"/>
    <p:sldId id="286" r:id="rId25"/>
    <p:sldId id="284" r:id="rId26"/>
    <p:sldId id="279" r:id="rId27"/>
    <p:sldId id="276" r:id="rId28"/>
    <p:sldId id="277" r:id="rId29"/>
    <p:sldId id="278" r:id="rId30"/>
    <p:sldId id="280" r:id="rId31"/>
    <p:sldId id="282"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78" autoAdjust="0"/>
    <p:restoredTop sz="67725" autoAdjust="0"/>
  </p:normalViewPr>
  <p:slideViewPr>
    <p:cSldViewPr>
      <p:cViewPr>
        <p:scale>
          <a:sx n="50" d="100"/>
          <a:sy n="50" d="100"/>
        </p:scale>
        <p:origin x="-1452" y="-15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E00EDEA-FB11-4956-89BA-2D26C2AAE38F}" type="datetimeFigureOut">
              <a:rPr lang="he-IL" smtClean="0"/>
              <a:pPr/>
              <a:t>י"ד/אייר/תשע"ג</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4174C30-2B4D-4C88-99D4-4561BE34C296}" type="slidenum">
              <a:rPr lang="he-IL" smtClean="0"/>
              <a:pPr/>
              <a:t>‹#›</a:t>
            </a:fld>
            <a:endParaRPr lang="he-IL"/>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nonlinearbiomedphys.com/content/1/1/3"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en.wikipedia.org/wiki/Variance" TargetMode="External"/><Relationship Id="rId13" Type="http://schemas.openxmlformats.org/officeDocument/2006/relationships/hyperlink" Target="http://en.wikipedia.org/wiki/Sampling_(statistics)" TargetMode="External"/><Relationship Id="rId18" Type="http://schemas.openxmlformats.org/officeDocument/2006/relationships/hyperlink" Target="http://en.wikipedia.org/wiki/Neural_nets" TargetMode="External"/><Relationship Id="rId3" Type="http://schemas.openxmlformats.org/officeDocument/2006/relationships/hyperlink" Target="http://en.wikipedia.org/wiki/Ensemble_learning" TargetMode="External"/><Relationship Id="rId7" Type="http://schemas.openxmlformats.org/officeDocument/2006/relationships/hyperlink" Target="http://en.wikipedia.org/wiki/Regression_analysis" TargetMode="External"/><Relationship Id="rId12" Type="http://schemas.openxmlformats.org/officeDocument/2006/relationships/hyperlink" Target="http://en.wikipedia.org/wiki/Training_set" TargetMode="External"/><Relationship Id="rId17" Type="http://schemas.openxmlformats.org/officeDocument/2006/relationships/hyperlink" Target="http://en.wikipedia.org/wiki/Bootstrap_(statistics)" TargetMode="External"/><Relationship Id="rId2" Type="http://schemas.openxmlformats.org/officeDocument/2006/relationships/slide" Target="../slides/slide18.xml"/><Relationship Id="rId16" Type="http://schemas.openxmlformats.org/officeDocument/2006/relationships/hyperlink" Target="http://en.wikipedia.org/wiki/Bootstrap_aggregating" TargetMode="External"/><Relationship Id="rId1" Type="http://schemas.openxmlformats.org/officeDocument/2006/relationships/notesMaster" Target="../notesMasters/notesMaster1.xml"/><Relationship Id="rId6" Type="http://schemas.openxmlformats.org/officeDocument/2006/relationships/hyperlink" Target="http://en.wikipedia.org/wiki/Statistical_classification" TargetMode="External"/><Relationship Id="rId11" Type="http://schemas.openxmlformats.org/officeDocument/2006/relationships/hyperlink" Target="http://en.wikipedia.org/w/index.php?title=Model_averaging&amp;action=edit&amp;redlink=1" TargetMode="External"/><Relationship Id="rId5" Type="http://schemas.openxmlformats.org/officeDocument/2006/relationships/hyperlink" Target="http://en.wikipedia.org/wiki/Machine_learning" TargetMode="External"/><Relationship Id="rId15" Type="http://schemas.openxmlformats.org/officeDocument/2006/relationships/hyperlink" Target="http://en.wikipedia.org/wiki/E_(mathematical_constant)" TargetMode="External"/><Relationship Id="rId10" Type="http://schemas.openxmlformats.org/officeDocument/2006/relationships/hyperlink" Target="http://en.wikipedia.org/wiki/Decision_tree_learning" TargetMode="External"/><Relationship Id="rId19" Type="http://schemas.openxmlformats.org/officeDocument/2006/relationships/hyperlink" Target="http://en.wikipedia.org/w/index.php?title=Classi%EF%AC%81cation_and_regression_trees&amp;action=edit&amp;redlink=1" TargetMode="External"/><Relationship Id="rId4" Type="http://schemas.openxmlformats.org/officeDocument/2006/relationships/hyperlink" Target="http://en.wikipedia.org/wiki/Meta-algorithm" TargetMode="External"/><Relationship Id="rId9" Type="http://schemas.openxmlformats.org/officeDocument/2006/relationships/hyperlink" Target="http://en.wikipedia.org/wiki/Overfitting" TargetMode="External"/><Relationship Id="rId14" Type="http://schemas.openxmlformats.org/officeDocument/2006/relationships/hyperlink" Target="http://en.wikipedia.org/wiki/Probability_distribution"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en.wikipedia.org/wiki/Lesion" TargetMode="External"/><Relationship Id="rId7" Type="http://schemas.openxmlformats.org/officeDocument/2006/relationships/hyperlink" Target="https://en.wikipedia.org/wiki/Motor_learning"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en.wikipedia.org/wiki/Human_positions" TargetMode="External"/><Relationship Id="rId5" Type="http://schemas.openxmlformats.org/officeDocument/2006/relationships/hyperlink" Target="https://en.wikipedia.org/wiki/Equilibrioception" TargetMode="External"/><Relationship Id="rId4" Type="http://schemas.openxmlformats.org/officeDocument/2006/relationships/hyperlink" Target="https://en.wikipedia.org/wiki/Paralysis"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plosone.org/article/info:doi/10.1371/journal.pone.0001049"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algn="l" rtl="0">
              <a:buFont typeface="Arial" pitchFamily="34" charset="0"/>
              <a:buChar char="•"/>
            </a:pPr>
            <a:r>
              <a:rPr lang="en-US" sz="1200" kern="1200" baseline="0" dirty="0" smtClean="0">
                <a:solidFill>
                  <a:schemeClr val="tx1"/>
                </a:solidFill>
                <a:latin typeface="+mn-lt"/>
                <a:ea typeface="+mn-ea"/>
                <a:cs typeface="+mn-cs"/>
              </a:rPr>
              <a:t> Until recently, the ‘gold standard’ for assessing depression was the Hamilton scale for depression (HAM-D). However, recent evidence suggests that the HAM-D may be psychometrically and conceptually flawed [6], arguing that a fundamental reassessment of this gold standard is needed.</a:t>
            </a:r>
            <a:endParaRPr lang="he-IL" dirty="0"/>
          </a:p>
        </p:txBody>
      </p:sp>
      <p:sp>
        <p:nvSpPr>
          <p:cNvPr id="4" name="מציין מיקום של מספר שקופית 3"/>
          <p:cNvSpPr>
            <a:spLocks noGrp="1"/>
          </p:cNvSpPr>
          <p:nvPr>
            <p:ph type="sldNum" sz="quarter" idx="10"/>
          </p:nvPr>
        </p:nvSpPr>
        <p:spPr/>
        <p:txBody>
          <a:bodyPr/>
          <a:lstStyle/>
          <a:p>
            <a:fld id="{D4174C30-2B4D-4C88-99D4-4561BE34C296}" type="slidenum">
              <a:rPr lang="he-IL" smtClean="0"/>
              <a:pPr/>
              <a:t>3</a:t>
            </a:fld>
            <a:endParaRPr lang="he-I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sz="1200" b="0" i="0" kern="1200" dirty="0" err="1" smtClean="0">
                <a:solidFill>
                  <a:schemeClr val="tx1"/>
                </a:solidFill>
                <a:latin typeface="+mn-lt"/>
                <a:ea typeface="+mn-ea"/>
                <a:cs typeface="+mn-cs"/>
              </a:rPr>
              <a:t>Latora</a:t>
            </a:r>
            <a:r>
              <a:rPr lang="en-US" sz="1200" b="0" i="0" kern="1200" dirty="0" smtClean="0">
                <a:solidFill>
                  <a:schemeClr val="tx1"/>
                </a:solidFill>
                <a:latin typeface="+mn-lt"/>
                <a:ea typeface="+mn-ea"/>
                <a:cs typeface="+mn-cs"/>
              </a:rPr>
              <a:t> and </a:t>
            </a:r>
            <a:r>
              <a:rPr lang="en-US" sz="1200" b="0" i="0" kern="1200" dirty="0" err="1" smtClean="0">
                <a:solidFill>
                  <a:schemeClr val="tx1"/>
                </a:solidFill>
                <a:latin typeface="+mn-lt"/>
                <a:ea typeface="+mn-ea"/>
                <a:cs typeface="+mn-cs"/>
              </a:rPr>
              <a:t>Marchiori</a:t>
            </a:r>
            <a:r>
              <a:rPr lang="en-US" sz="1200" b="0" i="0" kern="1200" dirty="0" smtClean="0">
                <a:solidFill>
                  <a:schemeClr val="tx1"/>
                </a:solidFill>
                <a:latin typeface="+mn-lt"/>
                <a:ea typeface="+mn-ea"/>
                <a:cs typeface="+mn-cs"/>
              </a:rPr>
              <a:t> have proposed a framework to address some of these problems [</a:t>
            </a:r>
            <a:r>
              <a:rPr lang="en-US" sz="1200" b="0" i="0" u="sng" kern="1200" dirty="0" smtClean="0">
                <a:solidFill>
                  <a:schemeClr val="tx1"/>
                </a:solidFill>
                <a:latin typeface="+mn-lt"/>
                <a:ea typeface="+mn-ea"/>
                <a:cs typeface="+mn-cs"/>
                <a:hlinkClick r:id="rId3"/>
              </a:rPr>
              <a:t>41</a:t>
            </a:r>
            <a:r>
              <a:rPr lang="en-US" sz="1200" b="0" i="0" kern="1200" dirty="0" smtClean="0">
                <a:solidFill>
                  <a:schemeClr val="tx1"/>
                </a:solidFill>
                <a:latin typeface="+mn-lt"/>
                <a:ea typeface="+mn-ea"/>
                <a:cs typeface="+mn-cs"/>
              </a:rPr>
              <a:t>,</a:t>
            </a:r>
            <a:r>
              <a:rPr lang="en-US" sz="1200" b="0" i="0" u="sng" kern="1200" dirty="0" smtClean="0">
                <a:solidFill>
                  <a:schemeClr val="tx1"/>
                </a:solidFill>
                <a:latin typeface="+mn-lt"/>
                <a:ea typeface="+mn-ea"/>
                <a:cs typeface="+mn-cs"/>
                <a:hlinkClick r:id="rId3"/>
              </a:rPr>
              <a:t>42</a:t>
            </a:r>
            <a:r>
              <a:rPr lang="en-US" sz="1200" b="0" i="0" kern="1200" dirty="0" smtClean="0">
                <a:solidFill>
                  <a:schemeClr val="tx1"/>
                </a:solidFill>
                <a:latin typeface="+mn-lt"/>
                <a:ea typeface="+mn-ea"/>
                <a:cs typeface="+mn-cs"/>
              </a:rPr>
              <a:t>,</a:t>
            </a:r>
            <a:r>
              <a:rPr lang="en-US" sz="1200" b="0" i="0" u="sng" kern="1200" dirty="0" smtClean="0">
                <a:solidFill>
                  <a:schemeClr val="tx1"/>
                </a:solidFill>
                <a:latin typeface="+mn-lt"/>
                <a:ea typeface="+mn-ea"/>
                <a:cs typeface="+mn-cs"/>
                <a:hlinkClick r:id="rId3"/>
              </a:rPr>
              <a:t>48</a:t>
            </a:r>
            <a:r>
              <a:rPr lang="en-US" sz="1200" b="0" i="0" kern="1200" dirty="0" smtClean="0">
                <a:solidFill>
                  <a:schemeClr val="tx1"/>
                </a:solidFill>
                <a:latin typeface="+mn-lt"/>
                <a:ea typeface="+mn-ea"/>
                <a:cs typeface="+mn-cs"/>
              </a:rPr>
              <a:t>]. They consider weighted networks and </a:t>
            </a:r>
            <a:r>
              <a:rPr lang="en-US" sz="1200" b="1" i="0" kern="1200" dirty="0" smtClean="0">
                <a:solidFill>
                  <a:schemeClr val="tx1"/>
                </a:solidFill>
                <a:latin typeface="+mn-lt"/>
                <a:ea typeface="+mn-ea"/>
                <a:cs typeface="+mn-cs"/>
              </a:rPr>
              <a:t>define the efficiency of the path between two vertices as the inverse of the shortest distance between the vertices </a:t>
            </a:r>
            <a:r>
              <a:rPr lang="en-US" sz="1200" b="0" i="0" kern="1200" dirty="0" smtClean="0">
                <a:solidFill>
                  <a:schemeClr val="tx1"/>
                </a:solidFill>
                <a:latin typeface="+mn-lt"/>
                <a:ea typeface="+mn-ea"/>
                <a:cs typeface="+mn-cs"/>
              </a:rPr>
              <a:t>(note that in weighted graphs the shortest path is not necessarily the path with the smallest number of edges). In the case where a path does not exist, the length is considered to be infinite, and the efficiency is zero. The average over all pair wise efficiencies is the Global efficiency </a:t>
            </a:r>
            <a:r>
              <a:rPr lang="en-US" sz="1200" b="0" i="0" kern="1200" dirty="0" err="1" smtClean="0">
                <a:solidFill>
                  <a:schemeClr val="tx1"/>
                </a:solidFill>
                <a:latin typeface="+mn-lt"/>
                <a:ea typeface="+mn-ea"/>
                <a:cs typeface="+mn-cs"/>
              </a:rPr>
              <a:t>E</a:t>
            </a:r>
            <a:r>
              <a:rPr lang="en-US" sz="1200" b="0" i="0" kern="1200" baseline="-25000" dirty="0" err="1" smtClean="0">
                <a:solidFill>
                  <a:schemeClr val="tx1"/>
                </a:solidFill>
                <a:latin typeface="+mn-lt"/>
                <a:ea typeface="+mn-ea"/>
                <a:cs typeface="+mn-cs"/>
              </a:rPr>
              <a:t>glob</a:t>
            </a:r>
            <a:r>
              <a:rPr lang="en-US" sz="1200" b="0" i="0" kern="1200" baseline="-2500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of the graph:</a:t>
            </a:r>
            <a:endParaRPr lang="en-US" dirty="0"/>
          </a:p>
        </p:txBody>
      </p:sp>
      <p:sp>
        <p:nvSpPr>
          <p:cNvPr id="4" name="Slide Number Placeholder 3"/>
          <p:cNvSpPr>
            <a:spLocks noGrp="1"/>
          </p:cNvSpPr>
          <p:nvPr>
            <p:ph type="sldNum" sz="quarter" idx="10"/>
          </p:nvPr>
        </p:nvSpPr>
        <p:spPr/>
        <p:txBody>
          <a:bodyPr/>
          <a:lstStyle/>
          <a:p>
            <a:fld id="{D4174C30-2B4D-4C88-99D4-4561BE34C296}" type="slidenum">
              <a:rPr lang="he-IL" smtClean="0"/>
              <a:pPr/>
              <a:t>12</a:t>
            </a:fld>
            <a:endParaRPr lang="he-I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dirty="0" smtClean="0"/>
              <a:t>Local – number</a:t>
            </a:r>
            <a:r>
              <a:rPr lang="en-US" baseline="0" dirty="0" smtClean="0"/>
              <a:t> of triangles divided by number of triplets</a:t>
            </a:r>
          </a:p>
          <a:p>
            <a:pPr algn="l" rtl="0"/>
            <a:r>
              <a:rPr lang="en-US" baseline="0" dirty="0" smtClean="0"/>
              <a:t>Global – average over all nodes</a:t>
            </a:r>
            <a:endParaRPr lang="en-US" dirty="0"/>
          </a:p>
        </p:txBody>
      </p:sp>
      <p:sp>
        <p:nvSpPr>
          <p:cNvPr id="4" name="Slide Number Placeholder 3"/>
          <p:cNvSpPr>
            <a:spLocks noGrp="1"/>
          </p:cNvSpPr>
          <p:nvPr>
            <p:ph type="sldNum" sz="quarter" idx="10"/>
          </p:nvPr>
        </p:nvSpPr>
        <p:spPr/>
        <p:txBody>
          <a:bodyPr/>
          <a:lstStyle/>
          <a:p>
            <a:fld id="{D4174C30-2B4D-4C88-99D4-4561BE34C296}" type="slidenum">
              <a:rPr lang="he-IL" smtClean="0"/>
              <a:pPr/>
              <a:t>13</a:t>
            </a:fld>
            <a:endParaRPr lang="he-I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algn="l" rtl="0">
              <a:buFont typeface="Arial" pitchFamily="34" charset="0"/>
              <a:buNone/>
            </a:pPr>
            <a:endParaRPr lang="en-US" sz="1200" kern="1200" baseline="0" dirty="0" smtClean="0">
              <a:solidFill>
                <a:schemeClr val="tx1"/>
              </a:solidFill>
              <a:latin typeface="+mn-lt"/>
              <a:ea typeface="+mn-ea"/>
              <a:cs typeface="+mn-cs"/>
            </a:endParaRPr>
          </a:p>
          <a:p>
            <a:pPr algn="l" rtl="0">
              <a:buFont typeface="Arial" pitchFamily="34" charset="0"/>
              <a:buChar char="•"/>
            </a:pPr>
            <a:r>
              <a:rPr lang="en-US" sz="1200" kern="1200" baseline="0" dirty="0" smtClean="0">
                <a:solidFill>
                  <a:schemeClr val="tx1"/>
                </a:solidFill>
                <a:latin typeface="+mn-lt"/>
                <a:ea typeface="+mn-ea"/>
                <a:cs typeface="+mn-cs"/>
              </a:rPr>
              <a:t>Thus, a positive </a:t>
            </a:r>
            <a:r>
              <a:rPr lang="en-US" sz="1200" kern="1200" baseline="0" dirty="0" err="1" smtClean="0">
                <a:solidFill>
                  <a:schemeClr val="tx1"/>
                </a:solidFill>
                <a:latin typeface="+mn-lt"/>
                <a:ea typeface="+mn-ea"/>
                <a:cs typeface="+mn-cs"/>
              </a:rPr>
              <a:t>Ƭi</a:t>
            </a:r>
            <a:r>
              <a:rPr lang="en-US" sz="1200" kern="1200" baseline="0" dirty="0" smtClean="0">
                <a:solidFill>
                  <a:schemeClr val="tx1"/>
                </a:solidFill>
                <a:latin typeface="+mn-lt"/>
                <a:ea typeface="+mn-ea"/>
                <a:cs typeface="+mn-cs"/>
              </a:rPr>
              <a:t> indicates that the ith functional connectivity coefficient increases in the patient group compared</a:t>
            </a:r>
          </a:p>
          <a:p>
            <a:pPr algn="l" rtl="0"/>
            <a:r>
              <a:rPr lang="en-US" sz="1200" kern="1200" baseline="0" dirty="0" smtClean="0">
                <a:solidFill>
                  <a:schemeClr val="tx1"/>
                </a:solidFill>
                <a:latin typeface="+mn-lt"/>
                <a:ea typeface="+mn-ea"/>
                <a:cs typeface="+mn-cs"/>
              </a:rPr>
              <a:t>to the control group. A negative </a:t>
            </a:r>
            <a:r>
              <a:rPr lang="en-US" sz="1200" kern="1200" baseline="0" dirty="0" err="1" smtClean="0">
                <a:solidFill>
                  <a:schemeClr val="tx1"/>
                </a:solidFill>
                <a:latin typeface="+mn-lt"/>
                <a:ea typeface="+mn-ea"/>
                <a:cs typeface="+mn-cs"/>
              </a:rPr>
              <a:t>i</a:t>
            </a:r>
            <a:r>
              <a:rPr lang="en-US" sz="1200" kern="1200" baseline="0" dirty="0" smtClean="0">
                <a:solidFill>
                  <a:schemeClr val="tx1"/>
                </a:solidFill>
                <a:latin typeface="+mn-lt"/>
                <a:ea typeface="+mn-ea"/>
                <a:cs typeface="+mn-cs"/>
              </a:rPr>
              <a:t> indicates that the ith functional connectivity coefficient decreases in the patient group. The discriminative</a:t>
            </a:r>
          </a:p>
          <a:p>
            <a:pPr algn="l" rtl="0"/>
            <a:r>
              <a:rPr lang="en-US" sz="1200" kern="1200" baseline="0" dirty="0" smtClean="0">
                <a:solidFill>
                  <a:schemeClr val="tx1"/>
                </a:solidFill>
                <a:latin typeface="+mn-lt"/>
                <a:ea typeface="+mn-ea"/>
                <a:cs typeface="+mn-cs"/>
              </a:rPr>
              <a:t>power was defined as the absolute value of the Kendall tau correlation coefficient.</a:t>
            </a:r>
          </a:p>
          <a:p>
            <a:pPr algn="l" rtl="0"/>
            <a:endParaRPr lang="en-US" sz="1200" kern="1200" baseline="0" dirty="0" smtClean="0">
              <a:solidFill>
                <a:schemeClr val="tx1"/>
              </a:solidFill>
              <a:latin typeface="+mn-lt"/>
              <a:ea typeface="+mn-ea"/>
              <a:cs typeface="+mn-cs"/>
            </a:endParaRPr>
          </a:p>
          <a:p>
            <a:pPr algn="l" rtl="0">
              <a:buFont typeface="Arial" pitchFamily="34" charset="0"/>
              <a:buChar char="•"/>
            </a:pPr>
            <a:r>
              <a:rPr lang="en-US" dirty="0" smtClean="0"/>
              <a:t> </a:t>
            </a:r>
            <a:r>
              <a:rPr lang="en-US" b="1" dirty="0" smtClean="0"/>
              <a:t>The discriminative power was defined as the absolute value of the Kendall tau </a:t>
            </a:r>
            <a:r>
              <a:rPr lang="en-US" b="1" dirty="0" smtClean="0"/>
              <a:t>correlation </a:t>
            </a:r>
            <a:r>
              <a:rPr lang="en-US" b="1" dirty="0" smtClean="0"/>
              <a:t>coefficient</a:t>
            </a:r>
            <a:r>
              <a:rPr lang="en-US" dirty="0" smtClean="0"/>
              <a:t>. We subsequently ranked features according to their discriminative powers and selected those with coefficients over a threshold as the final feature set for classification.</a:t>
            </a:r>
          </a:p>
          <a:p>
            <a:pPr algn="l" rtl="0">
              <a:buFont typeface="Arial" pitchFamily="34" charset="0"/>
              <a:buChar char="•"/>
            </a:pPr>
            <a:r>
              <a:rPr lang="en-US" dirty="0" smtClean="0"/>
              <a:t>Took 550 top features</a:t>
            </a:r>
            <a:r>
              <a:rPr lang="en-US" baseline="0" dirty="0" smtClean="0"/>
              <a:t> since they produced 100% </a:t>
            </a:r>
            <a:r>
              <a:rPr lang="en-US" baseline="0" dirty="0" err="1" smtClean="0"/>
              <a:t>accurqacy</a:t>
            </a:r>
            <a:r>
              <a:rPr lang="en-US" baseline="0" dirty="0" smtClean="0"/>
              <a:t> in the training set (</a:t>
            </a:r>
            <a:r>
              <a:rPr lang="en-US" baseline="0" dirty="0" err="1" smtClean="0"/>
              <a:t>overfitting</a:t>
            </a:r>
            <a:r>
              <a:rPr lang="en-US" baseline="0" dirty="0" smtClean="0"/>
              <a:t>??) </a:t>
            </a:r>
            <a:endParaRPr lang="he-IL" dirty="0"/>
          </a:p>
        </p:txBody>
      </p:sp>
      <p:sp>
        <p:nvSpPr>
          <p:cNvPr id="4" name="מציין מיקום של מספר שקופית 3"/>
          <p:cNvSpPr>
            <a:spLocks noGrp="1"/>
          </p:cNvSpPr>
          <p:nvPr>
            <p:ph type="sldNum" sz="quarter" idx="10"/>
          </p:nvPr>
        </p:nvSpPr>
        <p:spPr/>
        <p:txBody>
          <a:bodyPr/>
          <a:lstStyle/>
          <a:p>
            <a:fld id="{D4174C30-2B4D-4C88-99D4-4561BE34C296}" type="slidenum">
              <a:rPr lang="he-IL" smtClean="0"/>
              <a:pPr/>
              <a:t>14</a:t>
            </a:fld>
            <a:endParaRPr lang="he-I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buFont typeface="Arial" pitchFamily="34" charset="0"/>
              <a:buChar char="•"/>
            </a:pPr>
            <a:r>
              <a:rPr lang="en-US" dirty="0" smtClean="0"/>
              <a:t>We identified, in each subject, the single decomposition with the best Q score. Node-wise PI values were then extracted</a:t>
            </a:r>
            <a:r>
              <a:rPr lang="en-US" baseline="0" dirty="0" smtClean="0"/>
              <a:t> </a:t>
            </a:r>
            <a:r>
              <a:rPr lang="en-US" dirty="0" smtClean="0"/>
              <a:t>using each subjects best modularity decomposition</a:t>
            </a:r>
          </a:p>
          <a:p>
            <a:pPr algn="l" rtl="0">
              <a:buFont typeface="Arial" pitchFamily="34" charset="0"/>
              <a:buChar char="•"/>
            </a:pPr>
            <a:r>
              <a:rPr lang="en-US" sz="1200" kern="1200" baseline="0" dirty="0" smtClean="0">
                <a:solidFill>
                  <a:schemeClr val="tx1"/>
                </a:solidFill>
                <a:latin typeface="+mn-lt"/>
                <a:ea typeface="+mn-ea"/>
                <a:cs typeface="+mn-cs"/>
              </a:rPr>
              <a:t> The largest mutual information with the target class c, reflects the largest dependency on the target class.</a:t>
            </a:r>
            <a:endParaRPr lang="en-US" dirty="0" smtClean="0"/>
          </a:p>
          <a:p>
            <a:pPr algn="l" rtl="0">
              <a:buFont typeface="Arial" pitchFamily="34" charset="0"/>
              <a:buChar char="•"/>
            </a:pPr>
            <a:r>
              <a:rPr lang="en-US" dirty="0" smtClean="0"/>
              <a:t>The minimum redundancy, maximum relevance (</a:t>
            </a:r>
            <a:r>
              <a:rPr lang="en-US" dirty="0" err="1" smtClean="0"/>
              <a:t>mRMR</a:t>
            </a:r>
            <a:r>
              <a:rPr lang="en-US" dirty="0" smtClean="0"/>
              <a:t>) algorithm [57] uses information about each features individual predictive power, as well as the amount of mutual information with other features that have been selected to define a list of the most relevant features. </a:t>
            </a:r>
            <a:r>
              <a:rPr lang="en-US" dirty="0" err="1" smtClean="0"/>
              <a:t>mRMR</a:t>
            </a:r>
            <a:r>
              <a:rPr lang="en-US" dirty="0" smtClean="0"/>
              <a:t> produces results similar in accuracy to an exhaustive search, without the increase in time cost for ordering the feature list. Due to the combination of low computational cost, as well as high accuracy, </a:t>
            </a:r>
            <a:r>
              <a:rPr lang="en-US" dirty="0" err="1" smtClean="0"/>
              <a:t>mRMR</a:t>
            </a:r>
            <a:r>
              <a:rPr lang="en-US" dirty="0" smtClean="0"/>
              <a:t> was used</a:t>
            </a:r>
            <a:r>
              <a:rPr lang="en-US" baseline="0" dirty="0" smtClean="0"/>
              <a:t> </a:t>
            </a:r>
            <a:r>
              <a:rPr lang="en-US" dirty="0" smtClean="0"/>
              <a:t>for feature selection, with the results compared to a list produced</a:t>
            </a:r>
            <a:r>
              <a:rPr lang="en-US" baseline="0" dirty="0" smtClean="0"/>
              <a:t> </a:t>
            </a:r>
            <a:r>
              <a:rPr lang="en-US" dirty="0" smtClean="0"/>
              <a:t>by recursive feature elimination (RFE) [58].</a:t>
            </a:r>
          </a:p>
          <a:p>
            <a:pPr algn="l" rtl="0">
              <a:buFont typeface="Arial" pitchFamily="34" charset="0"/>
              <a:buChar char="•"/>
            </a:pPr>
            <a:r>
              <a:rPr lang="en-US" sz="1200" kern="1200" baseline="0" dirty="0" smtClean="0">
                <a:solidFill>
                  <a:schemeClr val="tx1"/>
                </a:solidFill>
                <a:latin typeface="+mn-lt"/>
                <a:ea typeface="+mn-ea"/>
                <a:cs typeface="+mn-cs"/>
              </a:rPr>
              <a:t>In practice, incremental search methods can be used to find the near-optimal features defined by </a:t>
            </a:r>
            <a:r>
              <a:rPr lang="el-GR" sz="1200" kern="1200" baseline="0" dirty="0" smtClean="0">
                <a:solidFill>
                  <a:schemeClr val="tx1"/>
                </a:solidFill>
                <a:latin typeface="+mn-lt"/>
                <a:ea typeface="+mn-ea"/>
                <a:cs typeface="+mn-cs"/>
              </a:rPr>
              <a:t>φ</a:t>
            </a:r>
            <a:r>
              <a:rPr lang="en-US" sz="1200" kern="1200" baseline="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D4174C30-2B4D-4C88-99D4-4561BE34C296}" type="slidenum">
              <a:rPr lang="he-IL" smtClean="0"/>
              <a:pPr/>
              <a:t>15</a:t>
            </a:fld>
            <a:endParaRPr lang="he-I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buFont typeface="Arial" pitchFamily="34" charset="0"/>
              <a:buChar char="•"/>
            </a:pPr>
            <a:r>
              <a:rPr lang="en-US" dirty="0" smtClean="0"/>
              <a:t>Consensus functional connectivity was introduced here, which was defined as the functional connectivity </a:t>
            </a:r>
            <a:r>
              <a:rPr lang="en-US" dirty="0" err="1" smtClean="0"/>
              <a:t>fea-ture</a:t>
            </a:r>
            <a:r>
              <a:rPr lang="en-US" dirty="0" smtClean="0"/>
              <a:t> appearing in the final feature set of each cross-validation iteration – </a:t>
            </a:r>
            <a:r>
              <a:rPr lang="en-US" b="1" dirty="0" smtClean="0"/>
              <a:t>why not</a:t>
            </a:r>
            <a:r>
              <a:rPr lang="en-US" b="1" baseline="0" dirty="0" smtClean="0"/>
              <a:t> just select top ranking features?</a:t>
            </a:r>
          </a:p>
          <a:p>
            <a:pPr algn="l" rtl="0">
              <a:buFont typeface="Arial" pitchFamily="34" charset="0"/>
              <a:buChar char="•"/>
            </a:pPr>
            <a:r>
              <a:rPr lang="en-US" b="0" dirty="0" smtClean="0"/>
              <a:t> Region weight, representing the relative contribution to identification of depressed patients, was denoted by its occurrence number in the consensus functional connections in this study. </a:t>
            </a:r>
          </a:p>
          <a:p>
            <a:pPr algn="l" rtl="0">
              <a:buFont typeface="Arial" pitchFamily="34" charset="0"/>
              <a:buChar char="•"/>
            </a:pPr>
            <a:r>
              <a:rPr lang="en-US" b="0" dirty="0" smtClean="0"/>
              <a:t> The consensus functional connectivity discriminative power was denoted by the average of its discriminative powers across all iterations of the cross-validation.</a:t>
            </a:r>
            <a:endParaRPr lang="en-US" b="0" dirty="0"/>
          </a:p>
        </p:txBody>
      </p:sp>
      <p:sp>
        <p:nvSpPr>
          <p:cNvPr id="4" name="Slide Number Placeholder 3"/>
          <p:cNvSpPr>
            <a:spLocks noGrp="1"/>
          </p:cNvSpPr>
          <p:nvPr>
            <p:ph type="sldNum" sz="quarter" idx="10"/>
          </p:nvPr>
        </p:nvSpPr>
        <p:spPr/>
        <p:txBody>
          <a:bodyPr/>
          <a:lstStyle/>
          <a:p>
            <a:fld id="{D4174C30-2B4D-4C88-99D4-4561BE34C296}" type="slidenum">
              <a:rPr lang="he-IL" smtClean="0"/>
              <a:pPr/>
              <a:t>17</a:t>
            </a:fld>
            <a:endParaRPr lang="he-I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buFont typeface="Arial" pitchFamily="34" charset="0"/>
              <a:buChar char="•"/>
            </a:pPr>
            <a:r>
              <a:rPr lang="en-US" dirty="0" smtClean="0"/>
              <a:t> Bagging was used to improve robustness</a:t>
            </a:r>
          </a:p>
          <a:p>
            <a:pPr algn="l" rtl="0">
              <a:buFont typeface="Arial" pitchFamily="34" charset="0"/>
              <a:buChar char="•"/>
            </a:pPr>
            <a:endParaRPr lang="en-US" dirty="0" smtClean="0"/>
          </a:p>
          <a:p>
            <a:pPr algn="l" rtl="0">
              <a:buFont typeface="Arial" pitchFamily="34" charset="0"/>
              <a:buChar char="•"/>
            </a:pPr>
            <a:r>
              <a:rPr lang="en-US" sz="1200" b="1" i="0" kern="1200" dirty="0" smtClean="0">
                <a:solidFill>
                  <a:schemeClr val="tx1"/>
                </a:solidFill>
                <a:latin typeface="+mn-lt"/>
                <a:ea typeface="+mn-ea"/>
                <a:cs typeface="+mn-cs"/>
              </a:rPr>
              <a:t>Bootstrap aggregating</a:t>
            </a:r>
            <a:r>
              <a:rPr lang="en-US" sz="1200" b="0" i="0" kern="1200" dirty="0" smtClean="0">
                <a:solidFill>
                  <a:schemeClr val="tx1"/>
                </a:solidFill>
                <a:latin typeface="+mn-lt"/>
                <a:ea typeface="+mn-ea"/>
                <a:cs typeface="+mn-cs"/>
              </a:rPr>
              <a:t> (</a:t>
            </a:r>
            <a:r>
              <a:rPr lang="en-US" sz="1200" b="1" i="0" kern="1200" dirty="0" smtClean="0">
                <a:solidFill>
                  <a:schemeClr val="tx1"/>
                </a:solidFill>
                <a:latin typeface="+mn-lt"/>
                <a:ea typeface="+mn-ea"/>
                <a:cs typeface="+mn-cs"/>
              </a:rPr>
              <a:t>bagging</a:t>
            </a:r>
            <a:r>
              <a:rPr lang="en-US" sz="1200" b="0" i="0" kern="1200" dirty="0" smtClean="0">
                <a:solidFill>
                  <a:schemeClr val="tx1"/>
                </a:solidFill>
                <a:latin typeface="+mn-lt"/>
                <a:ea typeface="+mn-ea"/>
                <a:cs typeface="+mn-cs"/>
              </a:rPr>
              <a:t>) is a </a:t>
            </a:r>
            <a:r>
              <a:rPr lang="en-US" sz="1200" b="0" i="0" u="none" strike="noStrike" kern="1200" dirty="0" smtClean="0">
                <a:solidFill>
                  <a:schemeClr val="tx1"/>
                </a:solidFill>
                <a:latin typeface="+mn-lt"/>
                <a:ea typeface="+mn-ea"/>
                <a:cs typeface="+mn-cs"/>
                <a:hlinkClick r:id="rId3" tooltip="Ensemble learning"/>
              </a:rPr>
              <a:t>machine learning ensemble</a:t>
            </a:r>
            <a:r>
              <a:rPr lang="en-US" sz="1200" b="0" i="0" kern="1200" dirty="0" smtClean="0">
                <a:solidFill>
                  <a:schemeClr val="tx1"/>
                </a:solidFill>
                <a:latin typeface="+mn-lt"/>
                <a:ea typeface="+mn-ea"/>
                <a:cs typeface="+mn-cs"/>
              </a:rPr>
              <a:t> </a:t>
            </a:r>
            <a:r>
              <a:rPr lang="en-US" sz="1200" b="0" i="0" u="none" strike="noStrike" kern="1200" dirty="0" smtClean="0">
                <a:solidFill>
                  <a:schemeClr val="tx1"/>
                </a:solidFill>
                <a:latin typeface="+mn-lt"/>
                <a:ea typeface="+mn-ea"/>
                <a:cs typeface="+mn-cs"/>
                <a:hlinkClick r:id="rId4" tooltip="Meta-algorithm"/>
              </a:rPr>
              <a:t>meta-algorithm</a:t>
            </a:r>
            <a:r>
              <a:rPr lang="en-US" sz="1200" b="0" i="0" kern="1200" dirty="0" smtClean="0">
                <a:solidFill>
                  <a:schemeClr val="tx1"/>
                </a:solidFill>
                <a:latin typeface="+mn-lt"/>
                <a:ea typeface="+mn-ea"/>
                <a:cs typeface="+mn-cs"/>
              </a:rPr>
              <a:t> designed to improve the stability and accuracy of </a:t>
            </a:r>
            <a:r>
              <a:rPr lang="en-US" sz="1200" b="0" i="0" u="none" strike="noStrike" kern="1200" dirty="0" smtClean="0">
                <a:solidFill>
                  <a:schemeClr val="tx1"/>
                </a:solidFill>
                <a:latin typeface="+mn-lt"/>
                <a:ea typeface="+mn-ea"/>
                <a:cs typeface="+mn-cs"/>
                <a:hlinkClick r:id="rId5" tooltip="Machine learning"/>
              </a:rPr>
              <a:t>machine learning</a:t>
            </a:r>
            <a:r>
              <a:rPr lang="en-US" sz="1200" b="0" i="0" kern="1200" dirty="0" smtClean="0">
                <a:solidFill>
                  <a:schemeClr val="tx1"/>
                </a:solidFill>
                <a:latin typeface="+mn-lt"/>
                <a:ea typeface="+mn-ea"/>
                <a:cs typeface="+mn-cs"/>
              </a:rPr>
              <a:t> algorithms used in </a:t>
            </a:r>
            <a:r>
              <a:rPr lang="en-US" sz="1200" b="0" i="0" u="none" strike="noStrike" kern="1200" dirty="0" smtClean="0">
                <a:solidFill>
                  <a:schemeClr val="tx1"/>
                </a:solidFill>
                <a:latin typeface="+mn-lt"/>
                <a:ea typeface="+mn-ea"/>
                <a:cs typeface="+mn-cs"/>
                <a:hlinkClick r:id="rId6" tooltip="Statistical classification"/>
              </a:rPr>
              <a:t>statistical classification</a:t>
            </a:r>
            <a:r>
              <a:rPr lang="en-US" sz="1200" b="0" i="0" kern="1200" dirty="0" smtClean="0">
                <a:solidFill>
                  <a:schemeClr val="tx1"/>
                </a:solidFill>
                <a:latin typeface="+mn-lt"/>
                <a:ea typeface="+mn-ea"/>
                <a:cs typeface="+mn-cs"/>
              </a:rPr>
              <a:t> and </a:t>
            </a:r>
            <a:r>
              <a:rPr lang="en-US" sz="1200" b="0" i="0" u="none" strike="noStrike" kern="1200" dirty="0" smtClean="0">
                <a:solidFill>
                  <a:schemeClr val="tx1"/>
                </a:solidFill>
                <a:latin typeface="+mn-lt"/>
                <a:ea typeface="+mn-ea"/>
                <a:cs typeface="+mn-cs"/>
                <a:hlinkClick r:id="rId7" tooltip="Regression analysis"/>
              </a:rPr>
              <a:t>regression</a:t>
            </a:r>
            <a:r>
              <a:rPr lang="en-US" sz="1200" b="0" i="0" kern="1200" dirty="0" smtClean="0">
                <a:solidFill>
                  <a:schemeClr val="tx1"/>
                </a:solidFill>
                <a:latin typeface="+mn-lt"/>
                <a:ea typeface="+mn-ea"/>
                <a:cs typeface="+mn-cs"/>
              </a:rPr>
              <a:t>. It also reduces </a:t>
            </a:r>
            <a:r>
              <a:rPr lang="en-US" sz="1200" b="0" i="0" u="none" strike="noStrike" kern="1200" dirty="0" smtClean="0">
                <a:solidFill>
                  <a:schemeClr val="tx1"/>
                </a:solidFill>
                <a:latin typeface="+mn-lt"/>
                <a:ea typeface="+mn-ea"/>
                <a:cs typeface="+mn-cs"/>
                <a:hlinkClick r:id="rId8" tooltip="Variance"/>
              </a:rPr>
              <a:t>variance</a:t>
            </a:r>
            <a:r>
              <a:rPr lang="en-US" sz="1200" b="0" i="0" kern="1200" dirty="0" smtClean="0">
                <a:solidFill>
                  <a:schemeClr val="tx1"/>
                </a:solidFill>
                <a:latin typeface="+mn-lt"/>
                <a:ea typeface="+mn-ea"/>
                <a:cs typeface="+mn-cs"/>
              </a:rPr>
              <a:t> and helps to avoid </a:t>
            </a:r>
            <a:r>
              <a:rPr lang="en-US" sz="1200" b="0" i="0" u="none" strike="noStrike" kern="1200" dirty="0" err="1" smtClean="0">
                <a:solidFill>
                  <a:schemeClr val="tx1"/>
                </a:solidFill>
                <a:latin typeface="+mn-lt"/>
                <a:ea typeface="+mn-ea"/>
                <a:cs typeface="+mn-cs"/>
                <a:hlinkClick r:id="rId9" tooltip="Overfitting"/>
              </a:rPr>
              <a:t>overfitting</a:t>
            </a:r>
            <a:r>
              <a:rPr lang="en-US" sz="1200" b="0" i="0" kern="1200" dirty="0" smtClean="0">
                <a:solidFill>
                  <a:schemeClr val="tx1"/>
                </a:solidFill>
                <a:latin typeface="+mn-lt"/>
                <a:ea typeface="+mn-ea"/>
                <a:cs typeface="+mn-cs"/>
              </a:rPr>
              <a:t>. Although it is usually applied to </a:t>
            </a:r>
            <a:r>
              <a:rPr lang="en-US" sz="1200" b="0" i="0" u="none" strike="noStrike" kern="1200" dirty="0" smtClean="0">
                <a:solidFill>
                  <a:schemeClr val="tx1"/>
                </a:solidFill>
                <a:latin typeface="+mn-lt"/>
                <a:ea typeface="+mn-ea"/>
                <a:cs typeface="+mn-cs"/>
                <a:hlinkClick r:id="rId10" tooltip="Decision tree learning"/>
              </a:rPr>
              <a:t>decision tree</a:t>
            </a:r>
            <a:r>
              <a:rPr lang="en-US" sz="1200" b="0" i="0" kern="1200" dirty="0" smtClean="0">
                <a:solidFill>
                  <a:schemeClr val="tx1"/>
                </a:solidFill>
                <a:latin typeface="+mn-lt"/>
                <a:ea typeface="+mn-ea"/>
                <a:cs typeface="+mn-cs"/>
              </a:rPr>
              <a:t> methods, it can be used with any type of method. Bagging is a special case of the </a:t>
            </a:r>
            <a:r>
              <a:rPr lang="en-US" sz="1200" b="0" i="0" u="none" strike="noStrike" kern="1200" dirty="0" smtClean="0">
                <a:solidFill>
                  <a:schemeClr val="tx1"/>
                </a:solidFill>
                <a:latin typeface="+mn-lt"/>
                <a:ea typeface="+mn-ea"/>
                <a:cs typeface="+mn-cs"/>
                <a:hlinkClick r:id="rId11" tooltip="Model averaging (page does not exist)"/>
              </a:rPr>
              <a:t>model averaging</a:t>
            </a:r>
            <a:r>
              <a:rPr lang="en-US" sz="1200" b="0" i="0" kern="1200" dirty="0" smtClean="0">
                <a:solidFill>
                  <a:schemeClr val="tx1"/>
                </a:solidFill>
                <a:latin typeface="+mn-lt"/>
                <a:ea typeface="+mn-ea"/>
                <a:cs typeface="+mn-cs"/>
              </a:rPr>
              <a:t> approach.</a:t>
            </a:r>
          </a:p>
          <a:p>
            <a:pPr algn="l" rtl="0"/>
            <a:r>
              <a:rPr lang="en-US" sz="1200" b="0" i="0" kern="1200" dirty="0" smtClean="0">
                <a:solidFill>
                  <a:schemeClr val="tx1"/>
                </a:solidFill>
                <a:latin typeface="+mn-lt"/>
                <a:ea typeface="+mn-ea"/>
                <a:cs typeface="+mn-cs"/>
              </a:rPr>
              <a:t>Given a standard </a:t>
            </a:r>
            <a:r>
              <a:rPr lang="en-US" sz="1200" b="0" i="0" u="none" strike="noStrike" kern="1200" dirty="0" smtClean="0">
                <a:solidFill>
                  <a:schemeClr val="tx1"/>
                </a:solidFill>
                <a:latin typeface="+mn-lt"/>
                <a:ea typeface="+mn-ea"/>
                <a:cs typeface="+mn-cs"/>
                <a:hlinkClick r:id="rId12" tooltip="Training set"/>
              </a:rPr>
              <a:t>training set</a:t>
            </a:r>
            <a:r>
              <a:rPr lang="en-US" sz="1200" b="0" i="0" kern="120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D</a:t>
            </a:r>
            <a:r>
              <a:rPr lang="en-US" sz="1200" b="0" i="0" kern="1200" dirty="0" smtClean="0">
                <a:solidFill>
                  <a:schemeClr val="tx1"/>
                </a:solidFill>
                <a:latin typeface="+mn-lt"/>
                <a:ea typeface="+mn-ea"/>
                <a:cs typeface="+mn-cs"/>
              </a:rPr>
              <a:t> of size </a:t>
            </a:r>
            <a:r>
              <a:rPr lang="en-US" sz="1200" b="0" i="1" kern="1200" dirty="0" smtClean="0">
                <a:solidFill>
                  <a:schemeClr val="tx1"/>
                </a:solidFill>
                <a:latin typeface="+mn-lt"/>
                <a:ea typeface="+mn-ea"/>
                <a:cs typeface="+mn-cs"/>
              </a:rPr>
              <a:t>n</a:t>
            </a:r>
            <a:r>
              <a:rPr lang="en-US" sz="1200" b="0" i="0" kern="1200" dirty="0" smtClean="0">
                <a:solidFill>
                  <a:schemeClr val="tx1"/>
                </a:solidFill>
                <a:latin typeface="+mn-lt"/>
                <a:ea typeface="+mn-ea"/>
                <a:cs typeface="+mn-cs"/>
              </a:rPr>
              <a:t>, bagging generates </a:t>
            </a:r>
            <a:r>
              <a:rPr lang="en-US" sz="1200" b="0" i="1" kern="1200" dirty="0" smtClean="0">
                <a:solidFill>
                  <a:schemeClr val="tx1"/>
                </a:solidFill>
                <a:latin typeface="+mn-lt"/>
                <a:ea typeface="+mn-ea"/>
                <a:cs typeface="+mn-cs"/>
              </a:rPr>
              <a:t>m</a:t>
            </a:r>
            <a:r>
              <a:rPr lang="en-US" sz="1200" b="0" i="0" kern="1200" dirty="0" smtClean="0">
                <a:solidFill>
                  <a:schemeClr val="tx1"/>
                </a:solidFill>
                <a:latin typeface="+mn-lt"/>
                <a:ea typeface="+mn-ea"/>
                <a:cs typeface="+mn-cs"/>
              </a:rPr>
              <a:t> new training sets , each of size </a:t>
            </a:r>
            <a:r>
              <a:rPr lang="en-US" sz="1200" b="0" i="1" kern="1200" dirty="0" smtClean="0">
                <a:solidFill>
                  <a:schemeClr val="tx1"/>
                </a:solidFill>
                <a:latin typeface="+mn-lt"/>
                <a:ea typeface="+mn-ea"/>
                <a:cs typeface="+mn-cs"/>
              </a:rPr>
              <a:t>n′</a:t>
            </a:r>
            <a:r>
              <a:rPr lang="en-US" sz="1200" b="0" i="0" kern="1200" dirty="0" smtClean="0">
                <a:solidFill>
                  <a:schemeClr val="tx1"/>
                </a:solidFill>
                <a:latin typeface="+mn-lt"/>
                <a:ea typeface="+mn-ea"/>
                <a:cs typeface="+mn-cs"/>
              </a:rPr>
              <a:t> &lt; </a:t>
            </a:r>
            <a:r>
              <a:rPr lang="en-US" sz="1200" b="0" i="1" kern="1200" dirty="0" smtClean="0">
                <a:solidFill>
                  <a:schemeClr val="tx1"/>
                </a:solidFill>
                <a:latin typeface="+mn-lt"/>
                <a:ea typeface="+mn-ea"/>
                <a:cs typeface="+mn-cs"/>
              </a:rPr>
              <a:t>n</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by</a:t>
            </a:r>
            <a:r>
              <a:rPr lang="en-US" sz="1200" b="0" i="0" u="none" strike="noStrike" kern="1200" dirty="0" err="1" smtClean="0">
                <a:solidFill>
                  <a:schemeClr val="tx1"/>
                </a:solidFill>
                <a:latin typeface="+mn-lt"/>
                <a:ea typeface="+mn-ea"/>
                <a:cs typeface="+mn-cs"/>
                <a:hlinkClick r:id="rId13" tooltip="Sampling (statistics)"/>
              </a:rPr>
              <a:t>sampling</a:t>
            </a:r>
            <a:r>
              <a:rPr lang="en-US" sz="1200" b="0" i="0" kern="1200" dirty="0" smtClean="0">
                <a:solidFill>
                  <a:schemeClr val="tx1"/>
                </a:solidFill>
                <a:latin typeface="+mn-lt"/>
                <a:ea typeface="+mn-ea"/>
                <a:cs typeface="+mn-cs"/>
              </a:rPr>
              <a:t> from </a:t>
            </a:r>
            <a:r>
              <a:rPr lang="en-US" sz="1200" b="0" i="1" kern="1200" dirty="0" smtClean="0">
                <a:solidFill>
                  <a:schemeClr val="tx1"/>
                </a:solidFill>
                <a:latin typeface="+mn-lt"/>
                <a:ea typeface="+mn-ea"/>
                <a:cs typeface="+mn-cs"/>
              </a:rPr>
              <a:t>D</a:t>
            </a:r>
            <a:r>
              <a:rPr lang="en-US" sz="1200" b="0" i="0" kern="1200" dirty="0" smtClean="0">
                <a:solidFill>
                  <a:schemeClr val="tx1"/>
                </a:solidFill>
                <a:latin typeface="+mn-lt"/>
                <a:ea typeface="+mn-ea"/>
                <a:cs typeface="+mn-cs"/>
              </a:rPr>
              <a:t> </a:t>
            </a:r>
            <a:r>
              <a:rPr lang="en-US" sz="1200" b="0" i="0" u="none" strike="noStrike" kern="1200" dirty="0" smtClean="0">
                <a:solidFill>
                  <a:schemeClr val="tx1"/>
                </a:solidFill>
                <a:latin typeface="+mn-lt"/>
                <a:ea typeface="+mn-ea"/>
                <a:cs typeface="+mn-cs"/>
                <a:hlinkClick r:id="rId14" tooltip="Probability distribution"/>
              </a:rPr>
              <a:t>uniformly</a:t>
            </a:r>
            <a:r>
              <a:rPr lang="en-US" sz="1200" b="0" i="0" kern="1200" dirty="0" smtClean="0">
                <a:solidFill>
                  <a:schemeClr val="tx1"/>
                </a:solidFill>
                <a:latin typeface="+mn-lt"/>
                <a:ea typeface="+mn-ea"/>
                <a:cs typeface="+mn-cs"/>
              </a:rPr>
              <a:t> and </a:t>
            </a:r>
            <a:r>
              <a:rPr lang="en-US" sz="1200" b="0" i="0" u="none" strike="noStrike" kern="1200" dirty="0" smtClean="0">
                <a:solidFill>
                  <a:schemeClr val="tx1"/>
                </a:solidFill>
                <a:latin typeface="+mn-lt"/>
                <a:ea typeface="+mn-ea"/>
                <a:cs typeface="+mn-cs"/>
                <a:hlinkClick r:id="rId13" tooltip="Sampling (statistics)"/>
              </a:rPr>
              <a:t>with replacement</a:t>
            </a:r>
            <a:r>
              <a:rPr lang="en-US" sz="1200" b="0" i="0" kern="1200" dirty="0" smtClean="0">
                <a:solidFill>
                  <a:schemeClr val="tx1"/>
                </a:solidFill>
                <a:latin typeface="+mn-lt"/>
                <a:ea typeface="+mn-ea"/>
                <a:cs typeface="+mn-cs"/>
              </a:rPr>
              <a:t>. By sampling with replacement, some observations may be repeated in each . If </a:t>
            </a:r>
            <a:r>
              <a:rPr lang="en-US" sz="1200" b="0" i="1" kern="1200" dirty="0" smtClean="0">
                <a:solidFill>
                  <a:schemeClr val="tx1"/>
                </a:solidFill>
                <a:latin typeface="+mn-lt"/>
                <a:ea typeface="+mn-ea"/>
                <a:cs typeface="+mn-cs"/>
              </a:rPr>
              <a:t>n′</a:t>
            </a:r>
            <a:r>
              <a:rPr lang="en-US" sz="1200" b="0" i="0" kern="1200" dirty="0" smtClean="0">
                <a:solidFill>
                  <a:schemeClr val="tx1"/>
                </a:solidFill>
                <a:latin typeface="+mn-lt"/>
                <a:ea typeface="+mn-ea"/>
                <a:cs typeface="+mn-cs"/>
              </a:rPr>
              <a:t>=</a:t>
            </a:r>
            <a:r>
              <a:rPr lang="en-US" sz="1200" b="0" i="1" kern="1200" dirty="0" smtClean="0">
                <a:solidFill>
                  <a:schemeClr val="tx1"/>
                </a:solidFill>
                <a:latin typeface="+mn-lt"/>
                <a:ea typeface="+mn-ea"/>
                <a:cs typeface="+mn-cs"/>
              </a:rPr>
              <a:t>n</a:t>
            </a:r>
            <a:r>
              <a:rPr lang="en-US" sz="1200" b="0" i="0" kern="1200" dirty="0" smtClean="0">
                <a:solidFill>
                  <a:schemeClr val="tx1"/>
                </a:solidFill>
                <a:latin typeface="+mn-lt"/>
                <a:ea typeface="+mn-ea"/>
                <a:cs typeface="+mn-cs"/>
              </a:rPr>
              <a:t>, then for large </a:t>
            </a:r>
            <a:r>
              <a:rPr lang="en-US" sz="1200" b="0" i="1" kern="1200" dirty="0" smtClean="0">
                <a:solidFill>
                  <a:schemeClr val="tx1"/>
                </a:solidFill>
                <a:latin typeface="+mn-lt"/>
                <a:ea typeface="+mn-ea"/>
                <a:cs typeface="+mn-cs"/>
              </a:rPr>
              <a:t>n</a:t>
            </a:r>
            <a:r>
              <a:rPr lang="en-US" sz="1200" b="0" i="0" kern="1200" dirty="0" smtClean="0">
                <a:solidFill>
                  <a:schemeClr val="tx1"/>
                </a:solidFill>
                <a:latin typeface="+mn-lt"/>
                <a:ea typeface="+mn-ea"/>
                <a:cs typeface="+mn-cs"/>
              </a:rPr>
              <a:t> the set  is expected to have the fraction (1 - 1/</a:t>
            </a:r>
            <a:r>
              <a:rPr lang="en-US" sz="1200" b="0" i="1" u="none" strike="noStrike" kern="1200" dirty="0" smtClean="0">
                <a:solidFill>
                  <a:schemeClr val="tx1"/>
                </a:solidFill>
                <a:latin typeface="+mn-lt"/>
                <a:ea typeface="+mn-ea"/>
                <a:cs typeface="+mn-cs"/>
                <a:hlinkClick r:id="rId15" tooltip="E (mathematical constant)"/>
              </a:rPr>
              <a:t>e</a:t>
            </a:r>
            <a:r>
              <a:rPr lang="en-US" sz="1200" b="0" i="0" kern="1200" dirty="0" smtClean="0">
                <a:solidFill>
                  <a:schemeClr val="tx1"/>
                </a:solidFill>
                <a:latin typeface="+mn-lt"/>
                <a:ea typeface="+mn-ea"/>
                <a:cs typeface="+mn-cs"/>
              </a:rPr>
              <a:t>) (≈63.2%) of the unique examples of </a:t>
            </a:r>
            <a:r>
              <a:rPr lang="en-US" sz="1200" b="0" i="1" kern="1200" dirty="0" smtClean="0">
                <a:solidFill>
                  <a:schemeClr val="tx1"/>
                </a:solidFill>
                <a:latin typeface="+mn-lt"/>
                <a:ea typeface="+mn-ea"/>
                <a:cs typeface="+mn-cs"/>
              </a:rPr>
              <a:t>D</a:t>
            </a:r>
            <a:r>
              <a:rPr lang="en-US" sz="1200" b="0" i="0" kern="1200" dirty="0" smtClean="0">
                <a:solidFill>
                  <a:schemeClr val="tx1"/>
                </a:solidFill>
                <a:latin typeface="+mn-lt"/>
                <a:ea typeface="+mn-ea"/>
                <a:cs typeface="+mn-cs"/>
              </a:rPr>
              <a:t>, the rest being duplicates.</a:t>
            </a:r>
            <a:r>
              <a:rPr lang="en-US" sz="1200" b="0" i="0" u="none" strike="noStrike" kern="1200" baseline="30000" dirty="0" smtClean="0">
                <a:solidFill>
                  <a:schemeClr val="tx1"/>
                </a:solidFill>
                <a:latin typeface="+mn-lt"/>
                <a:ea typeface="+mn-ea"/>
                <a:cs typeface="+mn-cs"/>
                <a:hlinkClick r:id="rId16"/>
              </a:rPr>
              <a:t>[1]</a:t>
            </a:r>
            <a:r>
              <a:rPr lang="en-US" sz="1200" b="0" i="0" kern="1200" dirty="0" smtClean="0">
                <a:solidFill>
                  <a:schemeClr val="tx1"/>
                </a:solidFill>
                <a:latin typeface="+mn-lt"/>
                <a:ea typeface="+mn-ea"/>
                <a:cs typeface="+mn-cs"/>
              </a:rPr>
              <a:t> This kind of sample is known as a </a:t>
            </a:r>
            <a:r>
              <a:rPr lang="en-US" sz="1200" b="0" i="0" u="none" strike="noStrike" kern="1200" dirty="0" smtClean="0">
                <a:solidFill>
                  <a:schemeClr val="tx1"/>
                </a:solidFill>
                <a:latin typeface="+mn-lt"/>
                <a:ea typeface="+mn-ea"/>
                <a:cs typeface="+mn-cs"/>
                <a:hlinkClick r:id="rId17" tooltip="Bootstrap (statistics)"/>
              </a:rPr>
              <a:t>bootstrap</a:t>
            </a:r>
            <a:r>
              <a:rPr lang="en-US" sz="1200" b="0" i="0" kern="1200" dirty="0" smtClean="0">
                <a:solidFill>
                  <a:schemeClr val="tx1"/>
                </a:solidFill>
                <a:latin typeface="+mn-lt"/>
                <a:ea typeface="+mn-ea"/>
                <a:cs typeface="+mn-cs"/>
              </a:rPr>
              <a:t> sample. The </a:t>
            </a:r>
            <a:r>
              <a:rPr lang="en-US" sz="1200" b="0" i="1" kern="1200" dirty="0" smtClean="0">
                <a:solidFill>
                  <a:schemeClr val="tx1"/>
                </a:solidFill>
                <a:latin typeface="+mn-lt"/>
                <a:ea typeface="+mn-ea"/>
                <a:cs typeface="+mn-cs"/>
              </a:rPr>
              <a:t>m</a:t>
            </a:r>
            <a:r>
              <a:rPr lang="en-US" sz="1200" b="0" i="0" kern="1200" dirty="0" smtClean="0">
                <a:solidFill>
                  <a:schemeClr val="tx1"/>
                </a:solidFill>
                <a:latin typeface="+mn-lt"/>
                <a:ea typeface="+mn-ea"/>
                <a:cs typeface="+mn-cs"/>
              </a:rPr>
              <a:t> models are fitted using the above </a:t>
            </a:r>
            <a:r>
              <a:rPr lang="en-US" sz="1200" b="0" i="1" kern="1200" dirty="0" smtClean="0">
                <a:solidFill>
                  <a:schemeClr val="tx1"/>
                </a:solidFill>
                <a:latin typeface="+mn-lt"/>
                <a:ea typeface="+mn-ea"/>
                <a:cs typeface="+mn-cs"/>
              </a:rPr>
              <a:t>m</a:t>
            </a:r>
            <a:r>
              <a:rPr lang="en-US" sz="1200" b="0" i="0" kern="1200" dirty="0" smtClean="0">
                <a:solidFill>
                  <a:schemeClr val="tx1"/>
                </a:solidFill>
                <a:latin typeface="+mn-lt"/>
                <a:ea typeface="+mn-ea"/>
                <a:cs typeface="+mn-cs"/>
              </a:rPr>
              <a:t> bootstrap samples and combined by averaging the output (for regression) or voting (for classification).</a:t>
            </a:r>
          </a:p>
          <a:p>
            <a:pPr algn="l" rtl="0"/>
            <a:r>
              <a:rPr lang="en-US" sz="1200" b="0" i="0" kern="1200" dirty="0" smtClean="0">
                <a:solidFill>
                  <a:schemeClr val="tx1"/>
                </a:solidFill>
                <a:latin typeface="+mn-lt"/>
                <a:ea typeface="+mn-ea"/>
                <a:cs typeface="+mn-cs"/>
              </a:rPr>
              <a:t>Bagging leads to "improvements for unstable procedures" (</a:t>
            </a:r>
            <a:r>
              <a:rPr lang="en-US" sz="1200" b="0" i="0" kern="1200" dirty="0" err="1" smtClean="0">
                <a:solidFill>
                  <a:schemeClr val="tx1"/>
                </a:solidFill>
                <a:latin typeface="+mn-lt"/>
                <a:ea typeface="+mn-ea"/>
                <a:cs typeface="+mn-cs"/>
              </a:rPr>
              <a:t>Breiman</a:t>
            </a:r>
            <a:r>
              <a:rPr lang="en-US" sz="1200" b="0" i="0" kern="1200" dirty="0" smtClean="0">
                <a:solidFill>
                  <a:schemeClr val="tx1"/>
                </a:solidFill>
                <a:latin typeface="+mn-lt"/>
                <a:ea typeface="+mn-ea"/>
                <a:cs typeface="+mn-cs"/>
              </a:rPr>
              <a:t>, 1996), which include, for example, </a:t>
            </a:r>
            <a:r>
              <a:rPr lang="en-US" sz="1200" b="0" i="0" u="none" strike="noStrike" kern="1200" dirty="0" smtClean="0">
                <a:solidFill>
                  <a:schemeClr val="tx1"/>
                </a:solidFill>
                <a:latin typeface="+mn-lt"/>
                <a:ea typeface="+mn-ea"/>
                <a:cs typeface="+mn-cs"/>
                <a:hlinkClick r:id="rId18" tooltip="Neural nets"/>
              </a:rPr>
              <a:t>neural nets</a:t>
            </a:r>
            <a:r>
              <a:rPr lang="en-US" sz="1200" b="0" i="0" kern="1200" dirty="0" smtClean="0">
                <a:solidFill>
                  <a:schemeClr val="tx1"/>
                </a:solidFill>
                <a:latin typeface="+mn-lt"/>
                <a:ea typeface="+mn-ea"/>
                <a:cs typeface="+mn-cs"/>
              </a:rPr>
              <a:t>, </a:t>
            </a:r>
            <a:r>
              <a:rPr lang="en-US" sz="1200" b="0" i="0" u="none" strike="noStrike" kern="1200" dirty="0" smtClean="0">
                <a:solidFill>
                  <a:schemeClr val="tx1"/>
                </a:solidFill>
                <a:latin typeface="+mn-lt"/>
                <a:ea typeface="+mn-ea"/>
                <a:cs typeface="+mn-cs"/>
                <a:hlinkClick r:id="rId19" tooltip="Classiﬁcation and regression trees (page does not exist)"/>
              </a:rPr>
              <a:t>classiﬁcation and regression trees</a:t>
            </a:r>
            <a:r>
              <a:rPr lang="en-US" sz="1200" b="0" i="0" kern="1200" dirty="0" smtClean="0">
                <a:solidFill>
                  <a:schemeClr val="tx1"/>
                </a:solidFill>
                <a:latin typeface="+mn-lt"/>
                <a:ea typeface="+mn-ea"/>
                <a:cs typeface="+mn-cs"/>
              </a:rPr>
              <a:t>, and subset selection in linear regression (</a:t>
            </a:r>
            <a:r>
              <a:rPr lang="en-US" sz="1200" b="0" i="0" kern="1200" dirty="0" err="1" smtClean="0">
                <a:solidFill>
                  <a:schemeClr val="tx1"/>
                </a:solidFill>
                <a:latin typeface="+mn-lt"/>
                <a:ea typeface="+mn-ea"/>
                <a:cs typeface="+mn-cs"/>
              </a:rPr>
              <a:t>Breiman</a:t>
            </a:r>
            <a:r>
              <a:rPr lang="en-US" sz="1200" b="0" i="0" kern="1200" dirty="0" smtClean="0">
                <a:solidFill>
                  <a:schemeClr val="tx1"/>
                </a:solidFill>
                <a:latin typeface="+mn-lt"/>
                <a:ea typeface="+mn-ea"/>
                <a:cs typeface="+mn-cs"/>
              </a:rPr>
              <a:t>, 1994). On the other hand, it can mildly degrade the performance of stable methods such as K-nearest neighbors (</a:t>
            </a:r>
            <a:r>
              <a:rPr lang="en-US" sz="1200" b="0" i="0" kern="1200" dirty="0" err="1" smtClean="0">
                <a:solidFill>
                  <a:schemeClr val="tx1"/>
                </a:solidFill>
                <a:latin typeface="+mn-lt"/>
                <a:ea typeface="+mn-ea"/>
                <a:cs typeface="+mn-cs"/>
              </a:rPr>
              <a:t>Breiman</a:t>
            </a:r>
            <a:r>
              <a:rPr lang="en-US" sz="1200" b="0" i="0" kern="1200" dirty="0" smtClean="0">
                <a:solidFill>
                  <a:schemeClr val="tx1"/>
                </a:solidFill>
                <a:latin typeface="+mn-lt"/>
                <a:ea typeface="+mn-ea"/>
                <a:cs typeface="+mn-cs"/>
              </a:rPr>
              <a:t>, 1996).</a:t>
            </a:r>
          </a:p>
          <a:p>
            <a:pPr algn="l" rtl="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D4174C30-2B4D-4C88-99D4-4561BE34C296}" type="slidenum">
              <a:rPr lang="he-IL" smtClean="0"/>
              <a:pPr/>
              <a:t>18</a:t>
            </a:fld>
            <a:endParaRPr lang="he-I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buFont typeface="Arial" pitchFamily="34" charset="0"/>
              <a:buChar char="•"/>
            </a:pPr>
            <a:r>
              <a:rPr lang="en-US" dirty="0" smtClean="0"/>
              <a:t> The number 550 is first mentioned in the sentence:</a:t>
            </a:r>
            <a:r>
              <a:rPr lang="en-US" baseline="0" dirty="0" smtClean="0"/>
              <a:t> “The classification results indicate that the final correct classification rate of the training data set was 100% using the 550 most discriminating functional connections.” </a:t>
            </a:r>
            <a:r>
              <a:rPr lang="en-US" dirty="0" smtClean="0"/>
              <a:t> </a:t>
            </a:r>
          </a:p>
          <a:p>
            <a:pPr algn="l" rtl="0">
              <a:buFont typeface="Arial" pitchFamily="34" charset="0"/>
              <a:buChar char="•"/>
            </a:pPr>
            <a:r>
              <a:rPr lang="en-US" dirty="0" smtClean="0"/>
              <a:t>With the generalization rate as the statistic, this figure reveals that the classifier learned the relationship between the data and the labels with a probability of being wrong of&lt;0.0001</a:t>
            </a:r>
            <a:endParaRPr lang="en-US" dirty="0"/>
          </a:p>
        </p:txBody>
      </p:sp>
      <p:sp>
        <p:nvSpPr>
          <p:cNvPr id="4" name="Slide Number Placeholder 3"/>
          <p:cNvSpPr>
            <a:spLocks noGrp="1"/>
          </p:cNvSpPr>
          <p:nvPr>
            <p:ph type="sldNum" sz="quarter" idx="10"/>
          </p:nvPr>
        </p:nvSpPr>
        <p:spPr/>
        <p:txBody>
          <a:bodyPr/>
          <a:lstStyle/>
          <a:p>
            <a:fld id="{D4174C30-2B4D-4C88-99D4-4561BE34C296}" type="slidenum">
              <a:rPr lang="he-IL" smtClean="0"/>
              <a:pPr/>
              <a:t>19</a:t>
            </a:fld>
            <a:endParaRPr lang="he-I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buFont typeface="Arial" pitchFamily="34" charset="0"/>
              <a:buChar char="•"/>
            </a:pPr>
            <a:r>
              <a:rPr lang="en-US" dirty="0" smtClean="0"/>
              <a:t>This accuracy was checked by reshuffling training and testing sets 1000 times </a:t>
            </a:r>
            <a:r>
              <a:rPr lang="en-US" b="1" dirty="0" smtClean="0"/>
              <a:t>as well as randomly shuffling labels</a:t>
            </a:r>
            <a:r>
              <a:rPr lang="en-US" dirty="0" smtClean="0"/>
              <a:t>, both prior and post training</a:t>
            </a:r>
          </a:p>
          <a:p>
            <a:pPr algn="l" rtl="0">
              <a:buFont typeface="Arial" pitchFamily="34" charset="0"/>
              <a:buChar char="•"/>
            </a:pPr>
            <a:r>
              <a:rPr lang="en-US" dirty="0" smtClean="0"/>
              <a:t>The probability of any one of the graph metrics to occupy 15 or more of the top 25 data features was estimated, through </a:t>
            </a:r>
            <a:r>
              <a:rPr lang="en-US" dirty="0" err="1" smtClean="0"/>
              <a:t>resampling</a:t>
            </a:r>
            <a:r>
              <a:rPr lang="en-US" dirty="0" smtClean="0"/>
              <a:t>, to be p&lt;1e-6, suggesting that</a:t>
            </a:r>
            <a:r>
              <a:rPr lang="en-US" baseline="0" dirty="0" smtClean="0"/>
              <a:t> </a:t>
            </a:r>
            <a:r>
              <a:rPr lang="en-US" dirty="0" smtClean="0"/>
              <a:t>there is a significant restructuring of the modular structure between groups.</a:t>
            </a:r>
            <a:r>
              <a:rPr lang="en-US" b="1" dirty="0" smtClean="0"/>
              <a:t>??</a:t>
            </a:r>
          </a:p>
          <a:p>
            <a:pPr algn="l" rtl="0"/>
            <a:endParaRPr lang="en-US" b="1" dirty="0" smtClean="0"/>
          </a:p>
          <a:p>
            <a:pPr algn="l" rtl="0">
              <a:buFont typeface="Arial" pitchFamily="34" charset="0"/>
              <a:buChar char="•"/>
            </a:pPr>
            <a:r>
              <a:rPr lang="en-US" b="0" dirty="0" smtClean="0"/>
              <a:t>Bagging results for SVM classification accuracy using 6 features and </a:t>
            </a:r>
            <a:r>
              <a:rPr lang="en-US" b="0" dirty="0" err="1" smtClean="0"/>
              <a:t>resampling</a:t>
            </a:r>
            <a:r>
              <a:rPr lang="en-US" b="0" dirty="0" smtClean="0"/>
              <a:t> training/testing data 1000 times. Treatment refers to the labeling of the data where ‘Pre’ and ‘Post’ refer to if the data labels were shuffled before or after vector training</a:t>
            </a:r>
            <a:endParaRPr lang="en-US" b="0" dirty="0"/>
          </a:p>
        </p:txBody>
      </p:sp>
      <p:sp>
        <p:nvSpPr>
          <p:cNvPr id="4" name="Slide Number Placeholder 3"/>
          <p:cNvSpPr>
            <a:spLocks noGrp="1"/>
          </p:cNvSpPr>
          <p:nvPr>
            <p:ph type="sldNum" sz="quarter" idx="10"/>
          </p:nvPr>
        </p:nvSpPr>
        <p:spPr/>
        <p:txBody>
          <a:bodyPr/>
          <a:lstStyle/>
          <a:p>
            <a:fld id="{D4174C30-2B4D-4C88-99D4-4561BE34C296}" type="slidenum">
              <a:rPr lang="he-IL" smtClean="0"/>
              <a:pPr/>
              <a:t>20</a:t>
            </a:fld>
            <a:endParaRPr lang="he-I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buFont typeface="Arial" pitchFamily="34" charset="0"/>
              <a:buChar char="•"/>
            </a:pPr>
            <a:r>
              <a:rPr lang="en-US" dirty="0" smtClean="0"/>
              <a:t>Top 25 features for classification using SVM obtained using </a:t>
            </a:r>
            <a:r>
              <a:rPr lang="en-US" dirty="0" err="1" smtClean="0"/>
              <a:t>mRMR</a:t>
            </a:r>
            <a:r>
              <a:rPr lang="en-US" dirty="0" smtClean="0"/>
              <a:t>.</a:t>
            </a:r>
          </a:p>
          <a:p>
            <a:pPr algn="l" rtl="0">
              <a:buFont typeface="Arial" pitchFamily="34" charset="0"/>
              <a:buChar char="•"/>
            </a:pPr>
            <a:r>
              <a:rPr lang="en-US" dirty="0" smtClean="0"/>
              <a:t>Metrics included are participation index (PI), local/global efficiency (LE/GE), local efficiency (LE), degree (Deg) and </a:t>
            </a:r>
            <a:r>
              <a:rPr lang="en-US" dirty="0" err="1" smtClean="0"/>
              <a:t>betweenness</a:t>
            </a:r>
            <a:r>
              <a:rPr lang="en-US" dirty="0" smtClean="0"/>
              <a:t> centrality (BC).</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dirty="0" smtClean="0"/>
          </a:p>
        </p:txBody>
      </p:sp>
      <p:sp>
        <p:nvSpPr>
          <p:cNvPr id="4" name="Slide Number Placeholder 3"/>
          <p:cNvSpPr>
            <a:spLocks noGrp="1"/>
          </p:cNvSpPr>
          <p:nvPr>
            <p:ph type="sldNum" sz="quarter" idx="10"/>
          </p:nvPr>
        </p:nvSpPr>
        <p:spPr/>
        <p:txBody>
          <a:bodyPr/>
          <a:lstStyle/>
          <a:p>
            <a:fld id="{D4174C30-2B4D-4C88-99D4-4561BE34C296}" type="slidenum">
              <a:rPr lang="he-IL" smtClean="0"/>
              <a:pPr/>
              <a:t>21</a:t>
            </a:fld>
            <a:endParaRPr lang="he-I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buFont typeface="Arial" pitchFamily="34" charset="0"/>
              <a:buChar char="•"/>
            </a:pPr>
            <a:endParaRPr lang="en-US" dirty="0" smtClean="0"/>
          </a:p>
          <a:p>
            <a:pPr algn="l" rtl="0">
              <a:buFont typeface="Arial" pitchFamily="34" charset="0"/>
              <a:buChar char="•"/>
            </a:pPr>
            <a:r>
              <a:rPr lang="en-US" dirty="0" smtClean="0"/>
              <a:t>Region weights and the distribution of 442 consensus functional connections. Regions are color-coded by category. The line colors representing the relative consensus functional connections are scaled with their mean discriminative power in the leave-one-out cross-validation. (A) Consensus functional connections demonstrated in left and top view. (B) Region weights and consensus functional connections demonstrated in a circle graph.</a:t>
            </a:r>
          </a:p>
          <a:p>
            <a:pPr algn="l" rtl="0">
              <a:buFont typeface="Arial" pitchFamily="34" charset="0"/>
              <a:buChar char="•"/>
            </a:pPr>
            <a:r>
              <a:rPr lang="en-US" dirty="0" smtClean="0"/>
              <a:t>In this investigation, 55.4+-1.0% of the selected functional connections in the cross-validation were diminished in depressed patients compared with healthy controls.</a:t>
            </a:r>
          </a:p>
          <a:p>
            <a:pPr algn="l" rtl="0">
              <a:buFont typeface="Arial" pitchFamily="34" charset="0"/>
              <a:buChar char="•"/>
            </a:pPr>
            <a:r>
              <a:rPr lang="en-US" dirty="0" smtClean="0"/>
              <a:t> 442 consensus functional connections were identified in the cross-validation (Fig. 2).</a:t>
            </a:r>
          </a:p>
          <a:p>
            <a:pPr algn="l" rtl="0">
              <a:buFont typeface="Arial" pitchFamily="34" charset="0"/>
              <a:buChar char="•"/>
            </a:pPr>
            <a:r>
              <a:rPr lang="en-US" dirty="0" smtClean="0"/>
              <a:t> </a:t>
            </a:r>
            <a:r>
              <a:rPr lang="en-US" b="1" dirty="0" smtClean="0"/>
              <a:t>What they refer to as visual contains regions</a:t>
            </a:r>
            <a:r>
              <a:rPr lang="en-US" b="1" baseline="0" dirty="0" smtClean="0"/>
              <a:t> related to various other functions such as motor</a:t>
            </a:r>
            <a:endParaRPr lang="en-US" b="1" dirty="0"/>
          </a:p>
        </p:txBody>
      </p:sp>
      <p:sp>
        <p:nvSpPr>
          <p:cNvPr id="4" name="Slide Number Placeholder 3"/>
          <p:cNvSpPr>
            <a:spLocks noGrp="1"/>
          </p:cNvSpPr>
          <p:nvPr>
            <p:ph type="sldNum" sz="quarter" idx="10"/>
          </p:nvPr>
        </p:nvSpPr>
        <p:spPr/>
        <p:txBody>
          <a:bodyPr/>
          <a:lstStyle/>
          <a:p>
            <a:fld id="{D4174C30-2B4D-4C88-99D4-4561BE34C296}" type="slidenum">
              <a:rPr lang="he-IL" smtClean="0"/>
              <a:pPr/>
              <a:t>22</a:t>
            </a:fld>
            <a:endParaRPr lang="he-I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algn="l" rtl="0">
              <a:buFont typeface="Arial" pitchFamily="34" charset="0"/>
              <a:buChar char="•"/>
            </a:pPr>
            <a:r>
              <a:rPr lang="en-US" dirty="0" smtClean="0"/>
              <a:t> * After excluding one depressed</a:t>
            </a:r>
            <a:r>
              <a:rPr lang="en-US" baseline="0" dirty="0" smtClean="0"/>
              <a:t> female due to excessive head movements</a:t>
            </a:r>
            <a:r>
              <a:rPr lang="en-US" dirty="0" smtClean="0"/>
              <a:t> </a:t>
            </a:r>
            <a:endParaRPr lang="he-IL" dirty="0"/>
          </a:p>
        </p:txBody>
      </p:sp>
      <p:sp>
        <p:nvSpPr>
          <p:cNvPr id="4" name="מציין מיקום של מספר שקופית 3"/>
          <p:cNvSpPr>
            <a:spLocks noGrp="1"/>
          </p:cNvSpPr>
          <p:nvPr>
            <p:ph type="sldNum" sz="quarter" idx="10"/>
          </p:nvPr>
        </p:nvSpPr>
        <p:spPr/>
        <p:txBody>
          <a:bodyPr/>
          <a:lstStyle/>
          <a:p>
            <a:fld id="{D4174C30-2B4D-4C88-99D4-4561BE34C296}" type="slidenum">
              <a:rPr lang="he-IL" smtClean="0"/>
              <a:pPr/>
              <a:t>4</a:t>
            </a:fld>
            <a:endParaRPr lang="he-I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gn="l" rtl="0">
              <a:buFont typeface="Arial" pitchFamily="34" charset="0"/>
              <a:buChar char="•"/>
            </a:pPr>
            <a:r>
              <a:rPr lang="en-US" dirty="0" smtClean="0"/>
              <a:t>Most discriminating network formed by the top 100 consensus functional connections (A) and the consensus functional connectivity network related to the bilateral </a:t>
            </a:r>
            <a:r>
              <a:rPr lang="en-US" dirty="0" err="1" smtClean="0"/>
              <a:t>cerebellar</a:t>
            </a:r>
            <a:r>
              <a:rPr lang="en-US" dirty="0" smtClean="0"/>
              <a:t> lobule three regions (B). Labels indicating brain regions are located at their respective  </a:t>
            </a:r>
            <a:r>
              <a:rPr lang="en-US" dirty="0" err="1" smtClean="0"/>
              <a:t>centres</a:t>
            </a:r>
            <a:r>
              <a:rPr lang="en-US" dirty="0" smtClean="0"/>
              <a:t> of mass. Regions are color-coded by category. The line colors representing the relative consensus functional connections are scaled with their mean discriminative power in the LOOCV.</a:t>
            </a:r>
          </a:p>
          <a:p>
            <a:pPr algn="l" rtl="0">
              <a:buFont typeface="Arial" pitchFamily="34" charset="0"/>
              <a:buChar char="•"/>
            </a:pPr>
            <a:r>
              <a:rPr lang="en-US" dirty="0" smtClean="0"/>
              <a:t>For visual representation, the diameter of a sphere representing a region was scaled by the corresponding region weight (Figs 2and 3). Several brain regions exhibited greater weights than others, i.e. </a:t>
            </a:r>
            <a:r>
              <a:rPr lang="en-US" b="1" dirty="0" err="1" smtClean="0"/>
              <a:t>amygdala</a:t>
            </a:r>
            <a:r>
              <a:rPr lang="en-US" b="1" dirty="0" smtClean="0"/>
              <a:t>, anterior cingulate cortex, </a:t>
            </a:r>
            <a:r>
              <a:rPr lang="en-US" b="1" dirty="0" err="1" smtClean="0"/>
              <a:t>parahippocampal</a:t>
            </a:r>
            <a:r>
              <a:rPr lang="en-US" b="1" dirty="0" smtClean="0"/>
              <a:t> </a:t>
            </a:r>
            <a:r>
              <a:rPr lang="en-US" b="1" dirty="0" err="1" smtClean="0"/>
              <a:t>gyrus</a:t>
            </a:r>
            <a:r>
              <a:rPr lang="en-US" b="1" dirty="0" smtClean="0"/>
              <a:t> and hippocampus. </a:t>
            </a:r>
          </a:p>
          <a:p>
            <a:pPr algn="l" rtl="0">
              <a:buFont typeface="Arial" pitchFamily="34" charset="0"/>
              <a:buChar char="•"/>
            </a:pPr>
            <a:r>
              <a:rPr lang="en-US" dirty="0" smtClean="0"/>
              <a:t> </a:t>
            </a:r>
            <a:r>
              <a:rPr lang="en-US" b="1" dirty="0" err="1" smtClean="0"/>
              <a:t>Amygdala</a:t>
            </a:r>
            <a:r>
              <a:rPr lang="en-US" b="1" dirty="0" smtClean="0"/>
              <a:t> exhibited the highest discriminative power, and the functional connections between this region and the prefrontal lobe, visual cortex, other limbic regions and the cerebellum were altered in major depression.</a:t>
            </a:r>
          </a:p>
          <a:p>
            <a:pPr algn="l" rtl="0">
              <a:buFont typeface="Arial" pitchFamily="34" charset="0"/>
              <a:buChar char="•"/>
            </a:pPr>
            <a:r>
              <a:rPr lang="en-US" dirty="0" smtClean="0"/>
              <a:t>Abnormal functional connectivity was also observed between the anterior cingulate cortex and other prefrontal lobe, </a:t>
            </a:r>
            <a:r>
              <a:rPr lang="en-US" dirty="0" err="1" smtClean="0"/>
              <a:t>parahippocampal</a:t>
            </a:r>
            <a:r>
              <a:rPr lang="en-US" dirty="0" smtClean="0"/>
              <a:t> </a:t>
            </a:r>
            <a:r>
              <a:rPr lang="en-US" dirty="0" err="1" smtClean="0"/>
              <a:t>gyrus</a:t>
            </a:r>
            <a:r>
              <a:rPr lang="en-US" dirty="0" smtClean="0"/>
              <a:t> and cerebellum. </a:t>
            </a:r>
          </a:p>
          <a:p>
            <a:pPr algn="l" rtl="0">
              <a:buFont typeface="Arial" pitchFamily="34" charset="0"/>
              <a:buChar char="•"/>
            </a:pPr>
            <a:r>
              <a:rPr lang="en-US" dirty="0" smtClean="0"/>
              <a:t>Additionally, functional connections of the </a:t>
            </a:r>
            <a:r>
              <a:rPr lang="en-US" dirty="0" err="1" smtClean="0"/>
              <a:t>parahippocampal</a:t>
            </a:r>
            <a:r>
              <a:rPr lang="en-US" dirty="0" smtClean="0"/>
              <a:t> </a:t>
            </a:r>
            <a:r>
              <a:rPr lang="en-US" dirty="0" err="1" smtClean="0"/>
              <a:t>gyrus</a:t>
            </a:r>
            <a:r>
              <a:rPr lang="en-US" dirty="0" smtClean="0"/>
              <a:t> were altered with the inferior temporal </a:t>
            </a:r>
            <a:r>
              <a:rPr lang="en-US" dirty="0" err="1" smtClean="0"/>
              <a:t>gyrus</a:t>
            </a:r>
            <a:r>
              <a:rPr lang="en-US" dirty="0" smtClean="0"/>
              <a:t>, superior temporal poles, anterior and posterior cingulate cortex, thalamus, </a:t>
            </a:r>
            <a:r>
              <a:rPr lang="en-US" dirty="0" err="1" smtClean="0"/>
              <a:t>fusiform</a:t>
            </a:r>
            <a:r>
              <a:rPr lang="en-US" dirty="0" smtClean="0"/>
              <a:t> </a:t>
            </a:r>
            <a:r>
              <a:rPr lang="en-US" dirty="0" err="1" smtClean="0"/>
              <a:t>gyrus</a:t>
            </a:r>
            <a:r>
              <a:rPr lang="en-US" dirty="0" smtClean="0"/>
              <a:t> and cerebellum. </a:t>
            </a:r>
          </a:p>
          <a:p>
            <a:pPr algn="l" rtl="0">
              <a:buFont typeface="Arial" pitchFamily="34" charset="0"/>
              <a:buChar char="•"/>
            </a:pPr>
            <a:r>
              <a:rPr lang="en-US" dirty="0" smtClean="0"/>
              <a:t>Functional connectivity between the hippocampus and the prefrontal lobe, inferior </a:t>
            </a:r>
            <a:r>
              <a:rPr lang="en-US" dirty="0" err="1" smtClean="0"/>
              <a:t>occipi-tal</a:t>
            </a:r>
            <a:r>
              <a:rPr lang="en-US" dirty="0" smtClean="0"/>
              <a:t> </a:t>
            </a:r>
            <a:r>
              <a:rPr lang="en-US" dirty="0" err="1" smtClean="0"/>
              <a:t>gyrus</a:t>
            </a:r>
            <a:r>
              <a:rPr lang="en-US" dirty="0" smtClean="0"/>
              <a:t>, </a:t>
            </a:r>
            <a:r>
              <a:rPr lang="en-US" dirty="0" err="1" smtClean="0"/>
              <a:t>amygdala</a:t>
            </a:r>
            <a:r>
              <a:rPr lang="en-US" dirty="0" smtClean="0"/>
              <a:t> and cerebellum were altered in depressed patients as well. </a:t>
            </a:r>
          </a:p>
        </p:txBody>
      </p:sp>
      <p:sp>
        <p:nvSpPr>
          <p:cNvPr id="4" name="Slide Number Placeholder 3"/>
          <p:cNvSpPr>
            <a:spLocks noGrp="1"/>
          </p:cNvSpPr>
          <p:nvPr>
            <p:ph type="sldNum" sz="quarter" idx="10"/>
          </p:nvPr>
        </p:nvSpPr>
        <p:spPr/>
        <p:txBody>
          <a:bodyPr/>
          <a:lstStyle/>
          <a:p>
            <a:fld id="{D4174C30-2B4D-4C88-99D4-4561BE34C296}" type="slidenum">
              <a:rPr lang="he-IL" smtClean="0"/>
              <a:pPr/>
              <a:t>23</a:t>
            </a:fld>
            <a:endParaRPr lang="he-IL"/>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tooltip="Lesion"/>
              </a:rPr>
              <a:t>Damage</a:t>
            </a:r>
            <a:r>
              <a:rPr lang="en-US" dirty="0" smtClean="0"/>
              <a:t> to the cerebellum does not cause </a:t>
            </a:r>
            <a:r>
              <a:rPr lang="en-US" dirty="0" smtClean="0">
                <a:hlinkClick r:id="rId4" tooltip="Paralysis"/>
              </a:rPr>
              <a:t>paralysis</a:t>
            </a:r>
            <a:r>
              <a:rPr lang="en-US" dirty="0" smtClean="0"/>
              <a:t>, but instead produces disorders in fine movement, </a:t>
            </a:r>
            <a:r>
              <a:rPr lang="en-US" dirty="0" smtClean="0">
                <a:hlinkClick r:id="rId5" tooltip="Equilibrioception"/>
              </a:rPr>
              <a:t>equilibrium</a:t>
            </a:r>
            <a:r>
              <a:rPr lang="en-US" dirty="0" smtClean="0"/>
              <a:t>, </a:t>
            </a:r>
            <a:r>
              <a:rPr lang="en-US" dirty="0" smtClean="0">
                <a:hlinkClick r:id="rId6" tooltip="Human positions"/>
              </a:rPr>
              <a:t>posture</a:t>
            </a:r>
            <a:r>
              <a:rPr lang="en-US" dirty="0" smtClean="0"/>
              <a:t>, and </a:t>
            </a:r>
            <a:r>
              <a:rPr lang="en-US" dirty="0" smtClean="0">
                <a:hlinkClick r:id="rId7" tooltip="Motor learning"/>
              </a:rPr>
              <a:t>motor learning</a:t>
            </a:r>
            <a:endParaRPr lang="en-US" dirty="0"/>
          </a:p>
        </p:txBody>
      </p:sp>
      <p:sp>
        <p:nvSpPr>
          <p:cNvPr id="4" name="Slide Number Placeholder 3"/>
          <p:cNvSpPr>
            <a:spLocks noGrp="1"/>
          </p:cNvSpPr>
          <p:nvPr>
            <p:ph type="sldNum" sz="quarter" idx="10"/>
          </p:nvPr>
        </p:nvSpPr>
        <p:spPr/>
        <p:txBody>
          <a:bodyPr/>
          <a:lstStyle/>
          <a:p>
            <a:fld id="{D4174C30-2B4D-4C88-99D4-4561BE34C296}" type="slidenum">
              <a:rPr lang="he-IL" smtClean="0"/>
              <a:pPr/>
              <a:t>25</a:t>
            </a:fld>
            <a:endParaRPr lang="he-IL"/>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algn="l" rtl="0"/>
            <a:r>
              <a:rPr lang="en-US" dirty="0" smtClean="0"/>
              <a:t>Altered functional connectivity was found to be related to the default mode network with regions known to be involved in self-referential activity (</a:t>
            </a:r>
            <a:r>
              <a:rPr lang="en-US" dirty="0" err="1" smtClean="0"/>
              <a:t>Raichle</a:t>
            </a:r>
            <a:r>
              <a:rPr lang="en-US" dirty="0" smtClean="0"/>
              <a:t>, 2001; </a:t>
            </a:r>
            <a:r>
              <a:rPr lang="en-US" dirty="0" err="1" smtClean="0"/>
              <a:t>Greicius</a:t>
            </a:r>
            <a:r>
              <a:rPr lang="en-US" dirty="0" smtClean="0"/>
              <a:t> et al., 2003), such as the bilateral hippocampus/</a:t>
            </a:r>
            <a:r>
              <a:rPr lang="en-US" dirty="0" err="1" smtClean="0"/>
              <a:t>parahippocampal</a:t>
            </a:r>
            <a:r>
              <a:rPr lang="en-US" dirty="0" smtClean="0"/>
              <a:t> </a:t>
            </a:r>
            <a:r>
              <a:rPr lang="en-US" dirty="0" err="1" smtClean="0"/>
              <a:t>gyrus</a:t>
            </a:r>
            <a:r>
              <a:rPr lang="en-US" dirty="0" smtClean="0"/>
              <a:t>, ante-</a:t>
            </a:r>
            <a:r>
              <a:rPr lang="en-US" dirty="0" err="1" smtClean="0"/>
              <a:t>rior</a:t>
            </a:r>
            <a:r>
              <a:rPr lang="en-US" dirty="0" smtClean="0"/>
              <a:t> cingulate cortex, thalamus, inferior temporal </a:t>
            </a:r>
            <a:r>
              <a:rPr lang="en-US" dirty="0" err="1" smtClean="0"/>
              <a:t>gyrus</a:t>
            </a:r>
            <a:r>
              <a:rPr lang="en-US" dirty="0" smtClean="0"/>
              <a:t>, posterior cingulate cortex and medial prefrontal cortex. Abnormality of the</a:t>
            </a:r>
            <a:r>
              <a:rPr lang="en-US" baseline="0" dirty="0" smtClean="0"/>
              <a:t> </a:t>
            </a:r>
            <a:r>
              <a:rPr lang="en-US" dirty="0" smtClean="0"/>
              <a:t>default mode network in depression is reported in several previous</a:t>
            </a:r>
          </a:p>
          <a:p>
            <a:pPr algn="l" rtl="0"/>
            <a:r>
              <a:rPr lang="en-US" dirty="0" smtClean="0"/>
              <a:t>studies </a:t>
            </a:r>
          </a:p>
          <a:p>
            <a:pPr algn="l" rtl="0"/>
            <a:endParaRPr lang="en-US" dirty="0" smtClean="0"/>
          </a:p>
          <a:p>
            <a:pPr algn="l" rtl="0"/>
            <a:r>
              <a:rPr lang="en-US" dirty="0" smtClean="0"/>
              <a:t>The thalamus has been subjected to intense scrutiny in depression (</a:t>
            </a:r>
            <a:r>
              <a:rPr lang="en-US" dirty="0" err="1" smtClean="0"/>
              <a:t>Greicius</a:t>
            </a:r>
            <a:r>
              <a:rPr lang="en-US" dirty="0" smtClean="0"/>
              <a:t> et al., 2007; </a:t>
            </a:r>
            <a:r>
              <a:rPr lang="en-US" dirty="0" err="1" smtClean="0"/>
              <a:t>Anandet</a:t>
            </a:r>
            <a:r>
              <a:rPr lang="en-US" dirty="0" smtClean="0"/>
              <a:t> al., 2009). Altered connectivity of the thalamus with the prefrontal lobe and the limbic areas may account for the </a:t>
            </a:r>
            <a:r>
              <a:rPr lang="en-US" dirty="0" err="1" smtClean="0"/>
              <a:t>distur-bances</a:t>
            </a:r>
            <a:r>
              <a:rPr lang="en-US" dirty="0" smtClean="0"/>
              <a:t> in autonomic regulations that are associated with </a:t>
            </a:r>
            <a:r>
              <a:rPr lang="en-US" dirty="0" err="1" smtClean="0"/>
              <a:t>depres-sion</a:t>
            </a:r>
            <a:r>
              <a:rPr lang="en-US" dirty="0" smtClean="0"/>
              <a:t> (</a:t>
            </a:r>
            <a:r>
              <a:rPr lang="en-US" dirty="0" err="1" smtClean="0"/>
              <a:t>Drevetset</a:t>
            </a:r>
            <a:r>
              <a:rPr lang="en-US" dirty="0" smtClean="0"/>
              <a:t> al., 2008). </a:t>
            </a:r>
          </a:p>
          <a:p>
            <a:pPr algn="l" rtl="0"/>
            <a:endParaRPr lang="en-US" dirty="0" smtClean="0"/>
          </a:p>
          <a:p>
            <a:pPr algn="l" rtl="0"/>
            <a:r>
              <a:rPr lang="en-US" dirty="0" smtClean="0"/>
              <a:t>To some extent, this result (</a:t>
            </a:r>
            <a:r>
              <a:rPr lang="en-US" dirty="0" err="1" smtClean="0"/>
              <a:t>cerebullum</a:t>
            </a:r>
            <a:r>
              <a:rPr lang="en-US" dirty="0" smtClean="0"/>
              <a:t>) is in accordance with the previous findings that the cerebellum has anatomical connections with the limbic regions, which are involved in mood regulation (Turner et al., 2007). The cerebellum may contribute to certain non-motor </a:t>
            </a:r>
            <a:r>
              <a:rPr lang="en-US" dirty="0" err="1" smtClean="0"/>
              <a:t>func-tions</a:t>
            </a:r>
            <a:r>
              <a:rPr lang="en-US" dirty="0" smtClean="0"/>
              <a:t>, including emotion and cognitive processing (Dolan, 1998; </a:t>
            </a:r>
            <a:r>
              <a:rPr lang="en-US" dirty="0" err="1" smtClean="0"/>
              <a:t>Schmahmann</a:t>
            </a:r>
            <a:r>
              <a:rPr lang="en-US" dirty="0" smtClean="0"/>
              <a:t> and Sherman, 1998; </a:t>
            </a:r>
            <a:r>
              <a:rPr lang="en-US" dirty="0" err="1" smtClean="0"/>
              <a:t>Schmahmann</a:t>
            </a:r>
            <a:r>
              <a:rPr lang="en-US" dirty="0" smtClean="0"/>
              <a:t> and </a:t>
            </a:r>
            <a:r>
              <a:rPr lang="en-US" dirty="0" err="1" smtClean="0"/>
              <a:t>Caplan</a:t>
            </a:r>
            <a:r>
              <a:rPr lang="en-US" dirty="0" smtClean="0"/>
              <a:t>, 2006; </a:t>
            </a:r>
            <a:r>
              <a:rPr lang="en-US" dirty="0" err="1" smtClean="0"/>
              <a:t>Huet</a:t>
            </a:r>
            <a:r>
              <a:rPr lang="en-US" dirty="0" smtClean="0"/>
              <a:t> al., 2008; </a:t>
            </a:r>
            <a:r>
              <a:rPr lang="en-US" dirty="0" err="1" smtClean="0"/>
              <a:t>Habas</a:t>
            </a:r>
            <a:r>
              <a:rPr lang="en-US" dirty="0" smtClean="0"/>
              <a:t> et al., 2009; </a:t>
            </a:r>
            <a:r>
              <a:rPr lang="en-US" dirty="0" err="1" smtClean="0"/>
              <a:t>Krienen</a:t>
            </a:r>
            <a:r>
              <a:rPr lang="en-US" dirty="0" smtClean="0"/>
              <a:t> and Buckner, 2009; </a:t>
            </a:r>
            <a:r>
              <a:rPr lang="en-US" dirty="0" err="1" smtClean="0"/>
              <a:t>O’Reillyet</a:t>
            </a:r>
            <a:r>
              <a:rPr lang="en-US" dirty="0" smtClean="0"/>
              <a:t> al., 2010; Moulton et al., 2011). We speculate that the aberrant </a:t>
            </a:r>
            <a:r>
              <a:rPr lang="en-US" dirty="0" err="1" smtClean="0"/>
              <a:t>cerebellar</a:t>
            </a:r>
            <a:r>
              <a:rPr lang="en-US" dirty="0" smtClean="0"/>
              <a:t> connectivity with the default mode network and affective network may partially underlay emotional and cognitive symptoms seen in major depression</a:t>
            </a:r>
            <a:endParaRPr lang="en-US" dirty="0"/>
          </a:p>
        </p:txBody>
      </p:sp>
      <p:sp>
        <p:nvSpPr>
          <p:cNvPr id="4" name="Slide Number Placeholder 3"/>
          <p:cNvSpPr>
            <a:spLocks noGrp="1"/>
          </p:cNvSpPr>
          <p:nvPr>
            <p:ph type="sldNum" sz="quarter" idx="10"/>
          </p:nvPr>
        </p:nvSpPr>
        <p:spPr/>
        <p:txBody>
          <a:bodyPr/>
          <a:lstStyle/>
          <a:p>
            <a:fld id="{D4174C30-2B4D-4C88-99D4-4561BE34C296}" type="slidenum">
              <a:rPr lang="he-IL" smtClean="0"/>
              <a:pPr/>
              <a:t>26</a:t>
            </a:fld>
            <a:endParaRPr lang="he-IL"/>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174C30-2B4D-4C88-99D4-4561BE34C296}" type="slidenum">
              <a:rPr lang="he-IL" smtClean="0"/>
              <a:pPr/>
              <a:t>27</a:t>
            </a:fld>
            <a:endParaRPr lang="he-IL"/>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buFont typeface="Arial" pitchFamily="34" charset="0"/>
              <a:buChar char="•"/>
            </a:pPr>
            <a:r>
              <a:rPr lang="en-US" baseline="0" dirty="0" smtClean="0"/>
              <a:t> </a:t>
            </a:r>
            <a:r>
              <a:rPr lang="en-US" dirty="0" smtClean="0"/>
              <a:t>ROIs that changed in rank order between HC and MDD (p&lt;0:05, FDR corrected). Higher PI scores in the HC and MDD columns represent nodes which contain a higher proportion of connections within the module they belong to</a:t>
            </a:r>
            <a:endParaRPr lang="en-US" dirty="0"/>
          </a:p>
        </p:txBody>
      </p:sp>
      <p:sp>
        <p:nvSpPr>
          <p:cNvPr id="4" name="Slide Number Placeholder 3"/>
          <p:cNvSpPr>
            <a:spLocks noGrp="1"/>
          </p:cNvSpPr>
          <p:nvPr>
            <p:ph type="sldNum" sz="quarter" idx="10"/>
          </p:nvPr>
        </p:nvSpPr>
        <p:spPr/>
        <p:txBody>
          <a:bodyPr/>
          <a:lstStyle/>
          <a:p>
            <a:fld id="{D4174C30-2B4D-4C88-99D4-4561BE34C296}" type="slidenum">
              <a:rPr lang="he-IL" smtClean="0"/>
              <a:pPr/>
              <a:t>28</a:t>
            </a:fld>
            <a:endParaRPr lang="he-IL"/>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buFont typeface="Arial" pitchFamily="34" charset="0"/>
              <a:buChar char="•"/>
            </a:pPr>
            <a:r>
              <a:rPr lang="en-US" dirty="0" smtClean="0"/>
              <a:t>On the whole, we find that connector nodes in healthy subjects become locally embedded in their communities in major depression.</a:t>
            </a:r>
          </a:p>
          <a:p>
            <a:pPr algn="l" rtl="0">
              <a:buFont typeface="Arial" pitchFamily="34" charset="0"/>
              <a:buChar char="•"/>
            </a:pPr>
            <a:r>
              <a:rPr lang="en-US" dirty="0" smtClean="0"/>
              <a:t>  Finally, we find that these measures provide promising diagnostic information when used in a machine learning algorithm. Just 6 measures are required to yield a very high diagnostic accuracy in our cohort. Moreover, node-wise participation indices dominate amongst all node-wise measures when ranked according to a minimum redundancy, maximum relevance algorithm.</a:t>
            </a:r>
          </a:p>
          <a:p>
            <a:pPr algn="l" rtl="0">
              <a:buFont typeface="Arial" pitchFamily="34" charset="0"/>
              <a:buChar char="•"/>
            </a:pPr>
            <a:r>
              <a:rPr lang="en-US" dirty="0" smtClean="0"/>
              <a:t> Here the PI would not describe the focal change in activation but rather its different implementation into functional modules, which</a:t>
            </a:r>
          </a:p>
          <a:p>
            <a:pPr algn="l" rtl="0"/>
            <a:r>
              <a:rPr lang="en-US" dirty="0" smtClean="0"/>
              <a:t>may be highly dependent from nodal connectivity changes in other structures. </a:t>
            </a:r>
            <a:endParaRPr lang="en-US" dirty="0"/>
          </a:p>
        </p:txBody>
      </p:sp>
      <p:sp>
        <p:nvSpPr>
          <p:cNvPr id="4" name="Slide Number Placeholder 3"/>
          <p:cNvSpPr>
            <a:spLocks noGrp="1"/>
          </p:cNvSpPr>
          <p:nvPr>
            <p:ph type="sldNum" sz="quarter" idx="10"/>
          </p:nvPr>
        </p:nvSpPr>
        <p:spPr/>
        <p:txBody>
          <a:bodyPr/>
          <a:lstStyle/>
          <a:p>
            <a:fld id="{D4174C30-2B4D-4C88-99D4-4561BE34C296}" type="slidenum">
              <a:rPr lang="he-IL" smtClean="0"/>
              <a:pPr/>
              <a:t>29</a:t>
            </a:fld>
            <a:endParaRPr lang="he-I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endParaRPr lang="en-US" dirty="0"/>
          </a:p>
        </p:txBody>
      </p:sp>
      <p:sp>
        <p:nvSpPr>
          <p:cNvPr id="4" name="Slide Number Placeholder 3"/>
          <p:cNvSpPr>
            <a:spLocks noGrp="1"/>
          </p:cNvSpPr>
          <p:nvPr>
            <p:ph type="sldNum" sz="quarter" idx="10"/>
          </p:nvPr>
        </p:nvSpPr>
        <p:spPr/>
        <p:txBody>
          <a:bodyPr/>
          <a:lstStyle/>
          <a:p>
            <a:fld id="{D4174C30-2B4D-4C88-99D4-4561BE34C296}" type="slidenum">
              <a:rPr lang="he-IL" smtClean="0"/>
              <a:pPr/>
              <a:t>5</a:t>
            </a:fld>
            <a:endParaRPr lang="he-I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algn="l" rtl="0">
              <a:buFont typeface="Arial" pitchFamily="34" charset="0"/>
              <a:buNone/>
            </a:pPr>
            <a:endParaRPr lang="he-IL" dirty="0"/>
          </a:p>
        </p:txBody>
      </p:sp>
      <p:sp>
        <p:nvSpPr>
          <p:cNvPr id="4" name="מציין מיקום של מספר שקופית 3"/>
          <p:cNvSpPr>
            <a:spLocks noGrp="1"/>
          </p:cNvSpPr>
          <p:nvPr>
            <p:ph type="sldNum" sz="quarter" idx="10"/>
          </p:nvPr>
        </p:nvSpPr>
        <p:spPr/>
        <p:txBody>
          <a:bodyPr/>
          <a:lstStyle/>
          <a:p>
            <a:fld id="{D4174C30-2B4D-4C88-99D4-4561BE34C296}" type="slidenum">
              <a:rPr lang="he-IL" smtClean="0"/>
              <a:pPr/>
              <a:t>6</a:t>
            </a:fld>
            <a:endParaRPr lang="he-I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algn="l" rtl="0">
              <a:buFont typeface="Arial" pitchFamily="34" charset="0"/>
              <a:buChar char="•"/>
            </a:pPr>
            <a:r>
              <a:rPr lang="en-US" dirty="0" smtClean="0"/>
              <a:t> Lord et. Al. used a modified</a:t>
            </a:r>
            <a:r>
              <a:rPr lang="en-US" baseline="0" dirty="0" smtClean="0"/>
              <a:t> version of AAL, </a:t>
            </a:r>
            <a:r>
              <a:rPr lang="en-US" sz="1200" kern="1200" baseline="0" dirty="0" smtClean="0">
                <a:solidFill>
                  <a:schemeClr val="tx1"/>
                </a:solidFill>
                <a:latin typeface="+mn-lt"/>
                <a:ea typeface="+mn-ea"/>
                <a:cs typeface="+mn-cs"/>
              </a:rPr>
              <a:t>version of the automatic anatomic labeling (AAL) atlas containing a higher level of </a:t>
            </a:r>
            <a:r>
              <a:rPr lang="en-US" sz="1200" kern="1200" baseline="0" dirty="0" err="1" smtClean="0">
                <a:solidFill>
                  <a:schemeClr val="tx1"/>
                </a:solidFill>
                <a:latin typeface="+mn-lt"/>
                <a:ea typeface="+mn-ea"/>
                <a:cs typeface="+mn-cs"/>
              </a:rPr>
              <a:t>parcellation</a:t>
            </a:r>
            <a:r>
              <a:rPr lang="en-US" sz="1200" kern="1200" baseline="0" dirty="0" smtClean="0">
                <a:solidFill>
                  <a:schemeClr val="tx1"/>
                </a:solidFill>
                <a:latin typeface="+mn-lt"/>
                <a:ea typeface="+mn-ea"/>
                <a:cs typeface="+mn-cs"/>
              </a:rPr>
              <a:t> for the </a:t>
            </a:r>
            <a:r>
              <a:rPr lang="en-US" sz="1200" kern="1200" baseline="0" dirty="0" err="1" smtClean="0">
                <a:solidFill>
                  <a:schemeClr val="tx1"/>
                </a:solidFill>
                <a:latin typeface="+mn-lt"/>
                <a:ea typeface="+mn-ea"/>
                <a:cs typeface="+mn-cs"/>
              </a:rPr>
              <a:t>cingulate</a:t>
            </a:r>
            <a:r>
              <a:rPr lang="en-US" sz="1200" kern="1200" baseline="0" dirty="0" smtClean="0">
                <a:solidFill>
                  <a:schemeClr val="tx1"/>
                </a:solidFill>
                <a:latin typeface="+mn-lt"/>
                <a:ea typeface="+mn-ea"/>
                <a:cs typeface="+mn-cs"/>
              </a:rPr>
              <a:t> cortex [45–47] and insular cortex (anterior and posterior </a:t>
            </a:r>
            <a:r>
              <a:rPr lang="en-US" sz="1200" kern="1200" baseline="0" dirty="0" err="1" smtClean="0">
                <a:solidFill>
                  <a:schemeClr val="tx1"/>
                </a:solidFill>
                <a:latin typeface="+mn-lt"/>
                <a:ea typeface="+mn-ea"/>
                <a:cs typeface="+mn-cs"/>
              </a:rPr>
              <a:t>insula</a:t>
            </a:r>
            <a:r>
              <a:rPr lang="en-US" sz="1200" kern="1200" baseline="0" dirty="0" smtClean="0">
                <a:solidFill>
                  <a:schemeClr val="tx1"/>
                </a:solidFill>
                <a:latin typeface="+mn-lt"/>
                <a:ea typeface="+mn-ea"/>
                <a:cs typeface="+mn-cs"/>
              </a:rPr>
              <a:t> [48]). In contrast to the original AAL template where the </a:t>
            </a:r>
            <a:r>
              <a:rPr lang="en-US" sz="1200" kern="1200" baseline="0" dirty="0" smtClean="0">
                <a:solidFill>
                  <a:schemeClr val="tx1"/>
                </a:solidFill>
                <a:latin typeface="+mn-lt"/>
                <a:ea typeface="+mn-ea"/>
                <a:cs typeface="+mn-cs"/>
              </a:rPr>
              <a:t>cingulate regions </a:t>
            </a:r>
            <a:r>
              <a:rPr lang="en-US" sz="1200" kern="1200" baseline="0" dirty="0" smtClean="0">
                <a:solidFill>
                  <a:schemeClr val="tx1"/>
                </a:solidFill>
                <a:latin typeface="+mn-lt"/>
                <a:ea typeface="+mn-ea"/>
                <a:cs typeface="+mn-cs"/>
              </a:rPr>
              <a:t>are separate for left and right hemisphere, we combined both sides to finally obtain regions that stretch across the midline of the brain. leads to 95 instead of originally 90 regions of interest (ROI).</a:t>
            </a:r>
          </a:p>
          <a:p>
            <a:pPr algn="l" rtl="0">
              <a:buFont typeface="Arial" pitchFamily="34" charset="0"/>
              <a:buNone/>
            </a:pPr>
            <a:endParaRPr lang="en-US" sz="1200" kern="1200" baseline="0" dirty="0" smtClean="0">
              <a:solidFill>
                <a:schemeClr val="tx1"/>
              </a:solidFill>
              <a:latin typeface="+mn-lt"/>
              <a:ea typeface="+mn-ea"/>
              <a:cs typeface="+mn-cs"/>
            </a:endParaRPr>
          </a:p>
          <a:p>
            <a:pPr algn="l" rtl="0">
              <a:buFont typeface="Arial" pitchFamily="34" charset="0"/>
              <a:buNone/>
            </a:pPr>
            <a:endParaRPr lang="he-IL" dirty="0"/>
          </a:p>
        </p:txBody>
      </p:sp>
      <p:sp>
        <p:nvSpPr>
          <p:cNvPr id="4" name="מציין מיקום של מספר שקופית 3"/>
          <p:cNvSpPr>
            <a:spLocks noGrp="1"/>
          </p:cNvSpPr>
          <p:nvPr>
            <p:ph type="sldNum" sz="quarter" idx="10"/>
          </p:nvPr>
        </p:nvSpPr>
        <p:spPr/>
        <p:txBody>
          <a:bodyPr/>
          <a:lstStyle/>
          <a:p>
            <a:fld id="{D4174C30-2B4D-4C88-99D4-4561BE34C296}" type="slidenum">
              <a:rPr lang="he-IL" smtClean="0"/>
              <a:pPr/>
              <a:t>7</a:t>
            </a:fld>
            <a:endParaRPr lang="he-I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sz="1200" kern="1200" baseline="0" dirty="0" smtClean="0">
                <a:solidFill>
                  <a:schemeClr val="tx1"/>
                </a:solidFill>
                <a:latin typeface="+mn-lt"/>
                <a:ea typeface="+mn-ea"/>
                <a:cs typeface="+mn-cs"/>
              </a:rPr>
              <a:t>Entries marked in red denote bilateral connections between the same region, e.g. Hippocampus left and right</a:t>
            </a:r>
            <a:endParaRPr lang="en-US" dirty="0"/>
          </a:p>
        </p:txBody>
      </p:sp>
      <p:sp>
        <p:nvSpPr>
          <p:cNvPr id="4" name="Slide Number Placeholder 3"/>
          <p:cNvSpPr>
            <a:spLocks noGrp="1"/>
          </p:cNvSpPr>
          <p:nvPr>
            <p:ph type="sldNum" sz="quarter" idx="10"/>
          </p:nvPr>
        </p:nvSpPr>
        <p:spPr/>
        <p:txBody>
          <a:bodyPr/>
          <a:lstStyle/>
          <a:p>
            <a:fld id="{D4174C30-2B4D-4C88-99D4-4561BE34C296}" type="slidenum">
              <a:rPr lang="he-IL" smtClean="0"/>
              <a:pPr/>
              <a:t>8</a:t>
            </a:fld>
            <a:endParaRPr lang="he-I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buFont typeface="Arial" pitchFamily="34" charset="0"/>
              <a:buChar char="•"/>
            </a:pPr>
            <a:r>
              <a:rPr lang="en-US" dirty="0" smtClean="0"/>
              <a:t>The PI of a given node is dependent on its connectivity and the modularity decomposition of the entire network. The modularity algorithm produces a goodness of fit score (Q) for every possible community structure. </a:t>
            </a:r>
          </a:p>
          <a:p>
            <a:pPr algn="l" rtl="0">
              <a:buFont typeface="Arial" pitchFamily="34" charset="0"/>
              <a:buChar char="•"/>
            </a:pPr>
            <a:r>
              <a:rPr lang="en-US" dirty="0" smtClean="0"/>
              <a:t>There are, in fact, a multitude of modular decompositions for each subject with near optimal goodness of fit (Q) scores. For a single subject, it is sufficient to find the single decomposition with the highest Q score and calculate the node-wise PIs using this structure.</a:t>
            </a:r>
          </a:p>
          <a:p>
            <a:pPr algn="l" rtl="0">
              <a:buFont typeface="Arial" pitchFamily="34" charset="0"/>
              <a:buChar char="•"/>
            </a:pPr>
            <a:r>
              <a:rPr lang="en-US" dirty="0" smtClean="0"/>
              <a:t> </a:t>
            </a:r>
            <a:r>
              <a:rPr lang="en-US" b="1" dirty="0" smtClean="0"/>
              <a:t>This</a:t>
            </a:r>
            <a:r>
              <a:rPr lang="en-US" b="1" baseline="0" dirty="0" smtClean="0"/>
              <a:t> work tested for g</a:t>
            </a:r>
            <a:r>
              <a:rPr lang="en-US" b="1" dirty="0" smtClean="0"/>
              <a:t>roup</a:t>
            </a:r>
            <a:r>
              <a:rPr lang="en-US" b="1" baseline="0" dirty="0" smtClean="0"/>
              <a:t> </a:t>
            </a:r>
            <a:r>
              <a:rPr lang="en-US" b="1" dirty="0" smtClean="0"/>
              <a:t>differences in the PI of individual nodes for clinical versus control subjects – I will not refer to this but rather to the second</a:t>
            </a:r>
            <a:r>
              <a:rPr lang="en-US" b="1" baseline="0" dirty="0" smtClean="0"/>
              <a:t> issue of using graph metrics for classification</a:t>
            </a:r>
          </a:p>
          <a:p>
            <a:pPr algn="l" rtl="0">
              <a:buFont typeface="Arial" pitchFamily="34" charset="0"/>
              <a:buNone/>
            </a:pPr>
            <a:endParaRPr lang="en-US" b="1" dirty="0"/>
          </a:p>
        </p:txBody>
      </p:sp>
      <p:sp>
        <p:nvSpPr>
          <p:cNvPr id="4" name="Slide Number Placeholder 3"/>
          <p:cNvSpPr>
            <a:spLocks noGrp="1"/>
          </p:cNvSpPr>
          <p:nvPr>
            <p:ph type="sldNum" sz="quarter" idx="10"/>
          </p:nvPr>
        </p:nvSpPr>
        <p:spPr/>
        <p:txBody>
          <a:bodyPr/>
          <a:lstStyle/>
          <a:p>
            <a:fld id="{D4174C30-2B4D-4C88-99D4-4561BE34C296}" type="slidenum">
              <a:rPr lang="he-IL" smtClean="0"/>
              <a:pPr/>
              <a:t>9</a:t>
            </a:fld>
            <a:endParaRPr lang="he-I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dirty="0" smtClean="0"/>
              <a:t>Q+ = pos weights contribution</a:t>
            </a:r>
          </a:p>
          <a:p>
            <a:pPr algn="l" rtl="0"/>
            <a:r>
              <a:rPr lang="en-US" dirty="0" smtClean="0"/>
              <a:t>Q- = </a:t>
            </a:r>
            <a:r>
              <a:rPr lang="en-US" dirty="0" err="1" smtClean="0"/>
              <a:t>neg</a:t>
            </a:r>
            <a:r>
              <a:rPr lang="en-US" dirty="0" smtClean="0"/>
              <a:t> weights contribution</a:t>
            </a:r>
          </a:p>
          <a:p>
            <a:pPr algn="l" rtl="0"/>
            <a:endParaRPr lang="en-US" dirty="0" smtClean="0"/>
          </a:p>
          <a:p>
            <a:pPr algn="l" rtl="0"/>
            <a:r>
              <a:rPr lang="en-US" sz="1200" kern="1200" baseline="0" dirty="0" smtClean="0">
                <a:solidFill>
                  <a:schemeClr val="tx1"/>
                </a:solidFill>
                <a:latin typeface="+mn-lt"/>
                <a:ea typeface="+mn-ea"/>
                <a:cs typeface="+mn-cs"/>
              </a:rPr>
              <a:t>Empirically, high-Q− modularity partitions are objectively less optimal than high-Q+ modularity partitions</a:t>
            </a:r>
            <a:endParaRPr lang="en-US" dirty="0"/>
          </a:p>
        </p:txBody>
      </p:sp>
      <p:sp>
        <p:nvSpPr>
          <p:cNvPr id="4" name="Slide Number Placeholder 3"/>
          <p:cNvSpPr>
            <a:spLocks noGrp="1"/>
          </p:cNvSpPr>
          <p:nvPr>
            <p:ph type="sldNum" sz="quarter" idx="10"/>
          </p:nvPr>
        </p:nvSpPr>
        <p:spPr/>
        <p:txBody>
          <a:bodyPr/>
          <a:lstStyle/>
          <a:p>
            <a:fld id="{D4174C30-2B4D-4C88-99D4-4561BE34C296}" type="slidenum">
              <a:rPr lang="he-IL" smtClean="0"/>
              <a:pPr/>
              <a:t>10</a:t>
            </a:fld>
            <a:endParaRPr lang="he-I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algn="l" rtl="0">
              <a:buFont typeface="Arial" pitchFamily="34" charset="0"/>
              <a:buChar char="•"/>
            </a:pPr>
            <a:r>
              <a:rPr lang="en-US" sz="1200" kern="1200" baseline="0" dirty="0" smtClean="0">
                <a:solidFill>
                  <a:schemeClr val="tx1"/>
                </a:solidFill>
                <a:latin typeface="+mn-lt"/>
                <a:ea typeface="+mn-ea"/>
                <a:cs typeface="+mn-cs"/>
              </a:rPr>
              <a:t>PI: </a:t>
            </a:r>
          </a:p>
          <a:p>
            <a:pPr algn="l" rtl="0">
              <a:buFont typeface="Arial" pitchFamily="34" charset="0"/>
              <a:buNone/>
            </a:pPr>
            <a:r>
              <a:rPr lang="en-US" sz="1200" kern="1200" baseline="0" dirty="0" smtClean="0">
                <a:solidFill>
                  <a:schemeClr val="tx1"/>
                </a:solidFill>
                <a:latin typeface="+mn-lt"/>
                <a:ea typeface="+mn-ea"/>
                <a:cs typeface="+mn-cs"/>
              </a:rPr>
              <a:t> M = the set of modules </a:t>
            </a:r>
          </a:p>
          <a:p>
            <a:pPr algn="l" rtl="0">
              <a:buFont typeface="Arial" pitchFamily="34" charset="0"/>
              <a:buNone/>
            </a:pP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ki</a:t>
            </a:r>
            <a:r>
              <a:rPr lang="en-US" sz="1200" kern="1200" baseline="0" dirty="0" smtClean="0">
                <a:solidFill>
                  <a:schemeClr val="tx1"/>
                </a:solidFill>
                <a:latin typeface="+mn-lt"/>
                <a:ea typeface="+mn-ea"/>
                <a:cs typeface="+mn-cs"/>
              </a:rPr>
              <a:t>  = number of edges connected to node </a:t>
            </a:r>
            <a:r>
              <a:rPr lang="en-US" sz="1200" kern="1200" baseline="0" dirty="0" err="1" smtClean="0">
                <a:solidFill>
                  <a:schemeClr val="tx1"/>
                </a:solidFill>
                <a:latin typeface="+mn-lt"/>
                <a:ea typeface="+mn-ea"/>
                <a:cs typeface="+mn-cs"/>
              </a:rPr>
              <a:t>i</a:t>
            </a:r>
            <a:r>
              <a:rPr lang="en-US" sz="1200" kern="1200" baseline="0" dirty="0" smtClean="0">
                <a:solidFill>
                  <a:schemeClr val="tx1"/>
                </a:solidFill>
                <a:latin typeface="+mn-lt"/>
                <a:ea typeface="+mn-ea"/>
                <a:cs typeface="+mn-cs"/>
              </a:rPr>
              <a:t> </a:t>
            </a:r>
          </a:p>
          <a:p>
            <a:pPr algn="l" rtl="0">
              <a:buFont typeface="Arial" pitchFamily="34" charset="0"/>
              <a:buNone/>
            </a:pP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ki</a:t>
            </a:r>
            <a:r>
              <a:rPr lang="en-US" sz="1200" kern="1200" baseline="0" dirty="0" smtClean="0">
                <a:solidFill>
                  <a:schemeClr val="tx1"/>
                </a:solidFill>
                <a:latin typeface="+mn-lt"/>
                <a:ea typeface="+mn-ea"/>
                <a:cs typeface="+mn-cs"/>
              </a:rPr>
              <a:t>(s) =</a:t>
            </a:r>
            <a:r>
              <a:rPr lang="en-US" sz="1200" b="1" kern="1200" baseline="0" dirty="0" smtClean="0">
                <a:solidFill>
                  <a:schemeClr val="tx1"/>
                </a:solidFill>
                <a:latin typeface="+mn-lt"/>
                <a:ea typeface="+mn-ea"/>
                <a:cs typeface="+mn-cs"/>
              </a:rPr>
              <a:t> # edges within module s.</a:t>
            </a:r>
            <a:endParaRPr lang="en-US" b="1" baseline="0" dirty="0" smtClean="0"/>
          </a:p>
          <a:p>
            <a:pPr algn="l" rtl="0">
              <a:buFont typeface="Arial" pitchFamily="34" charset="0"/>
              <a:buChar char="•"/>
            </a:pPr>
            <a:r>
              <a:rPr lang="en-US" baseline="0" dirty="0" smtClean="0"/>
              <a:t> Nodes with a low PI share connections with other members of the same module, whereas those with a high PI serve as connectors between modules. In all subsequent analysis, the PI scores have been rank-ordered from lowest to highest PI within each individual to remove inter-subject variance. That is, a node with the lowest PI is assigned as rank 1 whilst that with the highest PI (the strongest ‘‘connector’’) is ranked 95 </a:t>
            </a:r>
          </a:p>
          <a:p>
            <a:pPr algn="l" rtl="0">
              <a:buFont typeface="Arial" pitchFamily="34" charset="0"/>
              <a:buChar char="•"/>
            </a:pPr>
            <a:r>
              <a:rPr lang="en-US" dirty="0" err="1" smtClean="0"/>
              <a:t>Thresholding</a:t>
            </a:r>
            <a:r>
              <a:rPr lang="en-US" dirty="0" smtClean="0"/>
              <a:t> was performed at 12% based on prior analysis that found that such sparsity was close </a:t>
            </a:r>
            <a:r>
              <a:rPr lang="en-US" dirty="0" err="1" smtClean="0"/>
              <a:t>tooptimal</a:t>
            </a:r>
            <a:r>
              <a:rPr lang="en-US" dirty="0" smtClean="0"/>
              <a:t> in terms or retaining the most informative network edges</a:t>
            </a:r>
            <a:r>
              <a:rPr lang="en-US" baseline="0" dirty="0" smtClean="0"/>
              <a:t> </a:t>
            </a:r>
            <a:r>
              <a:rPr lang="en-US" dirty="0" smtClean="0"/>
              <a:t>whilst ensuring that disconnection is rare. No negative connections were retained after </a:t>
            </a:r>
            <a:r>
              <a:rPr lang="en-US" dirty="0" err="1" smtClean="0"/>
              <a:t>thresholding</a:t>
            </a:r>
            <a:r>
              <a:rPr lang="en-US" dirty="0" smtClean="0"/>
              <a:t>. Any edge that would</a:t>
            </a:r>
            <a:r>
              <a:rPr lang="en-US" baseline="0" dirty="0" smtClean="0"/>
              <a:t> </a:t>
            </a:r>
            <a:r>
              <a:rPr lang="en-US" dirty="0" smtClean="0"/>
              <a:t>cause the graph to disconnect by its removal was retained, even in</a:t>
            </a:r>
            <a:r>
              <a:rPr lang="en-US" baseline="0" dirty="0" smtClean="0"/>
              <a:t> </a:t>
            </a:r>
            <a:r>
              <a:rPr lang="en-US" dirty="0" smtClean="0"/>
              <a:t>the case of a low weight</a:t>
            </a:r>
          </a:p>
          <a:p>
            <a:pPr algn="l" rtl="0">
              <a:buFont typeface="Arial" pitchFamily="34" charset="0"/>
              <a:buChar char="•"/>
            </a:pPr>
            <a:r>
              <a:rPr lang="en-US" dirty="0" smtClean="0"/>
              <a:t> local and global efficiency (LE and GE) which captures the</a:t>
            </a:r>
            <a:r>
              <a:rPr lang="en-US" baseline="0" dirty="0" smtClean="0"/>
              <a:t> </a:t>
            </a:r>
            <a:r>
              <a:rPr lang="en-US" dirty="0" smtClean="0"/>
              <a:t>information capacity of the network considered as a distributed,</a:t>
            </a:r>
            <a:r>
              <a:rPr lang="en-US" baseline="0" dirty="0" smtClean="0"/>
              <a:t> </a:t>
            </a:r>
            <a:r>
              <a:rPr lang="en-US" dirty="0" smtClean="0"/>
              <a:t>parallel system [52].</a:t>
            </a:r>
            <a:r>
              <a:rPr lang="en-US" baseline="0" dirty="0" smtClean="0"/>
              <a:t> </a:t>
            </a:r>
            <a:r>
              <a:rPr lang="en-US" dirty="0" smtClean="0"/>
              <a:t>Together these metrics capture the basic topological features of</a:t>
            </a:r>
            <a:r>
              <a:rPr lang="en-US" baseline="0" dirty="0" smtClean="0"/>
              <a:t> </a:t>
            </a:r>
            <a:r>
              <a:rPr lang="en-US" dirty="0" smtClean="0"/>
              <a:t>the whole brain functional connectivity. In order to control for any</a:t>
            </a:r>
            <a:r>
              <a:rPr lang="en-US" baseline="0" dirty="0" smtClean="0"/>
              <a:t> </a:t>
            </a:r>
            <a:r>
              <a:rPr lang="en-US" dirty="0" smtClean="0"/>
              <a:t>putative differences in overall connection strength, </a:t>
            </a:r>
            <a:r>
              <a:rPr lang="en-US" b="1" dirty="0" smtClean="0"/>
              <a:t>each metric</a:t>
            </a:r>
            <a:r>
              <a:rPr lang="en-US" b="1" baseline="0" dirty="0" smtClean="0"/>
              <a:t> </a:t>
            </a:r>
            <a:r>
              <a:rPr lang="en-US" b="1" dirty="0" smtClean="0"/>
              <a:t>was normalized (subject-wise) to reference random graphs. </a:t>
            </a:r>
          </a:p>
          <a:p>
            <a:pPr algn="l" rtl="0">
              <a:buFont typeface="Arial" pitchFamily="34" charset="0"/>
              <a:buChar char="•"/>
            </a:pPr>
            <a:endParaRPr lang="en-US" b="1" dirty="0" smtClean="0"/>
          </a:p>
          <a:p>
            <a:pPr algn="l" rtl="0">
              <a:buFont typeface="Arial" pitchFamily="34" charset="0"/>
              <a:buChar char="•"/>
            </a:pPr>
            <a:r>
              <a:rPr lang="en-US" sz="1200" b="0" i="0" kern="1200" dirty="0" smtClean="0">
                <a:solidFill>
                  <a:schemeClr val="tx1"/>
                </a:solidFill>
                <a:latin typeface="+mn-lt"/>
                <a:ea typeface="+mn-ea"/>
                <a:cs typeface="+mn-cs"/>
              </a:rPr>
              <a:t> To identify modules (communities) within each network, we apply a variant of a spectral community detection algorithm </a:t>
            </a:r>
            <a:r>
              <a:rPr lang="en-US" sz="1200" b="0" i="0" kern="1200" dirty="0" smtClean="0">
                <a:solidFill>
                  <a:schemeClr val="tx1"/>
                </a:solidFill>
                <a:latin typeface="+mn-lt"/>
                <a:ea typeface="+mn-ea"/>
                <a:cs typeface="+mn-cs"/>
                <a:hlinkClick r:id="rId3"/>
              </a:rPr>
              <a:t>[41]</a:t>
            </a:r>
            <a:r>
              <a:rPr lang="en-US" sz="1200" b="0" i="0" kern="1200" dirty="0" smtClean="0">
                <a:solidFill>
                  <a:schemeClr val="tx1"/>
                </a:solidFill>
                <a:latin typeface="+mn-lt"/>
                <a:ea typeface="+mn-ea"/>
                <a:cs typeface="+mn-cs"/>
              </a:rPr>
              <a:t>. As inputs to the algorithm we used matrices of matching indices </a:t>
            </a:r>
            <a:r>
              <a:rPr lang="en-US" sz="1200" b="0" i="0" kern="1200" dirty="0" smtClean="0">
                <a:solidFill>
                  <a:schemeClr val="tx1"/>
                </a:solidFill>
                <a:latin typeface="+mn-lt"/>
                <a:ea typeface="+mn-ea"/>
                <a:cs typeface="+mn-cs"/>
                <a:hlinkClick r:id="rId3"/>
              </a:rPr>
              <a:t>[6]</a:t>
            </a:r>
            <a:r>
              <a:rPr lang="en-US" sz="1200" b="0" i="0" kern="1200" dirty="0" smtClean="0">
                <a:solidFill>
                  <a:schemeClr val="tx1"/>
                </a:solidFill>
                <a:latin typeface="+mn-lt"/>
                <a:ea typeface="+mn-ea"/>
                <a:cs typeface="+mn-cs"/>
              </a:rPr>
              <a:t>, which express the similarity of connection patterns for each pair of vertices (</a:t>
            </a:r>
            <a:r>
              <a:rPr lang="en-US" sz="1200" b="0" i="0" kern="1200" dirty="0" smtClean="0">
                <a:solidFill>
                  <a:schemeClr val="tx1"/>
                </a:solidFill>
                <a:latin typeface="+mn-lt"/>
                <a:ea typeface="+mn-ea"/>
                <a:cs typeface="+mn-cs"/>
                <a:hlinkClick r:id="rId3"/>
              </a:rPr>
              <a:t>Figure 1</a:t>
            </a:r>
            <a:r>
              <a:rPr lang="en-US" sz="1200" b="0" i="0" kern="1200" dirty="0" smtClean="0">
                <a:solidFill>
                  <a:schemeClr val="tx1"/>
                </a:solidFill>
                <a:latin typeface="+mn-lt"/>
                <a:ea typeface="+mn-ea"/>
                <a:cs typeface="+mn-cs"/>
              </a:rPr>
              <a:t>). Once modules were detected, different solutions were ranked according to a cost function and the optimal modularity (out of 10000 solutions for a range of between 2 and 6 modules) was used as the basis for hub classification. To classify hubs we calculated each vertex's participation index </a:t>
            </a:r>
            <a:r>
              <a:rPr lang="en-US" sz="1200" b="0" i="1" kern="1200" dirty="0" smtClean="0">
                <a:solidFill>
                  <a:schemeClr val="tx1"/>
                </a:solidFill>
                <a:latin typeface="+mn-lt"/>
                <a:ea typeface="+mn-ea"/>
                <a:cs typeface="+mn-cs"/>
              </a:rPr>
              <a:t>P</a:t>
            </a:r>
            <a:r>
              <a:rPr lang="en-US" sz="1200" b="0" i="0" kern="1200" dirty="0" smtClean="0">
                <a:solidFill>
                  <a:schemeClr val="tx1"/>
                </a:solidFill>
                <a:latin typeface="+mn-lt"/>
                <a:ea typeface="+mn-ea"/>
                <a:cs typeface="+mn-cs"/>
              </a:rPr>
              <a:t> </a:t>
            </a:r>
            <a:r>
              <a:rPr lang="en-US" sz="1200" b="0" i="0" kern="1200" dirty="0" smtClean="0">
                <a:solidFill>
                  <a:schemeClr val="tx1"/>
                </a:solidFill>
                <a:latin typeface="+mn-lt"/>
                <a:ea typeface="+mn-ea"/>
                <a:cs typeface="+mn-cs"/>
                <a:hlinkClick r:id="rId3"/>
              </a:rPr>
              <a:t>[28]</a:t>
            </a:r>
            <a:r>
              <a:rPr lang="en-US" sz="1200" b="0" i="0" kern="1200" dirty="0" smtClean="0">
                <a:solidFill>
                  <a:schemeClr val="tx1"/>
                </a:solidFill>
                <a:latin typeface="+mn-lt"/>
                <a:ea typeface="+mn-ea"/>
                <a:cs typeface="+mn-cs"/>
              </a:rPr>
              <a:t>, </a:t>
            </a:r>
            <a:r>
              <a:rPr lang="en-US" sz="1200" b="0" i="0" kern="1200" dirty="0" smtClean="0">
                <a:solidFill>
                  <a:schemeClr val="tx1"/>
                </a:solidFill>
                <a:latin typeface="+mn-lt"/>
                <a:ea typeface="+mn-ea"/>
                <a:cs typeface="+mn-cs"/>
                <a:hlinkClick r:id="rId3"/>
              </a:rPr>
              <a:t>[42]</a:t>
            </a:r>
            <a:r>
              <a:rPr lang="en-US" sz="1200" b="0" i="0" kern="1200" dirty="0" smtClean="0">
                <a:solidFill>
                  <a:schemeClr val="tx1"/>
                </a:solidFill>
                <a:latin typeface="+mn-lt"/>
                <a:ea typeface="+mn-ea"/>
                <a:cs typeface="+mn-cs"/>
              </a:rPr>
              <a:t>, which expresses its distribution of intra- versus intra-module connections. </a:t>
            </a:r>
            <a:r>
              <a:rPr lang="en-US" sz="1200" b="1" i="1" kern="1200" dirty="0" smtClean="0">
                <a:solidFill>
                  <a:schemeClr val="tx1"/>
                </a:solidFill>
                <a:latin typeface="+mn-lt"/>
                <a:ea typeface="+mn-ea"/>
                <a:cs typeface="+mn-cs"/>
              </a:rPr>
              <a:t>Pi FORMULA - </a:t>
            </a:r>
            <a:r>
              <a:rPr lang="en-US" sz="1200" b="0" i="0" kern="1200" dirty="0" smtClean="0">
                <a:solidFill>
                  <a:schemeClr val="tx1"/>
                </a:solidFill>
                <a:latin typeface="+mn-lt"/>
                <a:ea typeface="+mn-ea"/>
                <a:cs typeface="+mn-cs"/>
              </a:rPr>
              <a:t>where </a:t>
            </a:r>
            <a:r>
              <a:rPr lang="en-US" sz="1200" b="0" i="1" kern="1200" dirty="0" smtClean="0">
                <a:solidFill>
                  <a:schemeClr val="tx1"/>
                </a:solidFill>
                <a:latin typeface="+mn-lt"/>
                <a:ea typeface="+mn-ea"/>
                <a:cs typeface="+mn-cs"/>
              </a:rPr>
              <a:t>N</a:t>
            </a:r>
            <a:r>
              <a:rPr lang="en-US" sz="1200" b="0" i="1" kern="1200" baseline="-25000" dirty="0" smtClean="0">
                <a:solidFill>
                  <a:schemeClr val="tx1"/>
                </a:solidFill>
                <a:latin typeface="+mn-lt"/>
                <a:ea typeface="+mn-ea"/>
                <a:cs typeface="+mn-cs"/>
              </a:rPr>
              <a:t>M</a:t>
            </a:r>
            <a:r>
              <a:rPr lang="en-US" sz="1200" b="0" i="0" kern="1200" dirty="0" smtClean="0">
                <a:solidFill>
                  <a:schemeClr val="tx1"/>
                </a:solidFill>
                <a:latin typeface="+mn-lt"/>
                <a:ea typeface="+mn-ea"/>
                <a:cs typeface="+mn-cs"/>
              </a:rPr>
              <a:t> is the number of identified modules, </a:t>
            </a:r>
            <a:r>
              <a:rPr lang="en-US" sz="1200" b="0" i="1" kern="1200" dirty="0" err="1" smtClean="0">
                <a:solidFill>
                  <a:schemeClr val="tx1"/>
                </a:solidFill>
                <a:latin typeface="+mn-lt"/>
                <a:ea typeface="+mn-ea"/>
                <a:cs typeface="+mn-cs"/>
              </a:rPr>
              <a:t>k</a:t>
            </a:r>
            <a:r>
              <a:rPr lang="en-US" sz="1200" b="0" i="1" kern="1200" baseline="-25000" dirty="0" err="1" smtClean="0">
                <a:solidFill>
                  <a:schemeClr val="tx1"/>
                </a:solidFill>
                <a:latin typeface="+mn-lt"/>
                <a:ea typeface="+mn-ea"/>
                <a:cs typeface="+mn-cs"/>
              </a:rPr>
              <a:t>i</a:t>
            </a:r>
            <a:r>
              <a:rPr lang="en-US" sz="1200" b="0" i="0" kern="1200" dirty="0" smtClean="0">
                <a:solidFill>
                  <a:schemeClr val="tx1"/>
                </a:solidFill>
                <a:latin typeface="+mn-lt"/>
                <a:ea typeface="+mn-ea"/>
                <a:cs typeface="+mn-cs"/>
              </a:rPr>
              <a:t> is the degree of node </a:t>
            </a:r>
            <a:r>
              <a:rPr lang="en-US" sz="1200" b="0" i="1" kern="1200" dirty="0" err="1" smtClean="0">
                <a:solidFill>
                  <a:schemeClr val="tx1"/>
                </a:solidFill>
                <a:latin typeface="+mn-lt"/>
                <a:ea typeface="+mn-ea"/>
                <a:cs typeface="+mn-cs"/>
              </a:rPr>
              <a:t>i</a:t>
            </a:r>
            <a:r>
              <a:rPr lang="en-US" sz="1200" b="0" i="0" kern="1200" dirty="0" smtClean="0">
                <a:solidFill>
                  <a:schemeClr val="tx1"/>
                </a:solidFill>
                <a:latin typeface="+mn-lt"/>
                <a:ea typeface="+mn-ea"/>
                <a:cs typeface="+mn-cs"/>
              </a:rPr>
              <a:t>, and </a:t>
            </a:r>
            <a:r>
              <a:rPr lang="en-US" sz="1200" b="0" i="0" kern="1200" dirty="0" err="1" smtClean="0">
                <a:solidFill>
                  <a:schemeClr val="tx1"/>
                </a:solidFill>
                <a:latin typeface="+mn-lt"/>
                <a:ea typeface="+mn-ea"/>
                <a:cs typeface="+mn-cs"/>
              </a:rPr>
              <a:t>κ</a:t>
            </a:r>
            <a:r>
              <a:rPr lang="en-US" sz="1200" b="0" i="0" kern="1200" baseline="-25000" dirty="0" err="1" smtClean="0">
                <a:solidFill>
                  <a:schemeClr val="tx1"/>
                </a:solidFill>
                <a:latin typeface="+mn-lt"/>
                <a:ea typeface="+mn-ea"/>
                <a:cs typeface="+mn-cs"/>
              </a:rPr>
              <a:t>is</a:t>
            </a:r>
            <a:r>
              <a:rPr lang="en-US" sz="1200" b="0" i="0" kern="1200" dirty="0" smtClean="0">
                <a:solidFill>
                  <a:schemeClr val="tx1"/>
                </a:solidFill>
                <a:latin typeface="+mn-lt"/>
                <a:ea typeface="+mn-ea"/>
                <a:cs typeface="+mn-cs"/>
              </a:rPr>
              <a:t> is the number of edges from the </a:t>
            </a:r>
            <a:r>
              <a:rPr lang="en-US" sz="1200" b="0" i="1" kern="1200" dirty="0" err="1" smtClean="0">
                <a:solidFill>
                  <a:schemeClr val="tx1"/>
                </a:solidFill>
                <a:latin typeface="+mn-lt"/>
                <a:ea typeface="+mn-ea"/>
                <a:cs typeface="+mn-cs"/>
              </a:rPr>
              <a:t>i</a:t>
            </a:r>
            <a:r>
              <a:rPr lang="en-US" sz="1200" b="0" i="0" kern="1200" dirty="0" err="1" smtClean="0">
                <a:solidFill>
                  <a:schemeClr val="tx1"/>
                </a:solidFill>
                <a:latin typeface="+mn-lt"/>
                <a:ea typeface="+mn-ea"/>
                <a:cs typeface="+mn-cs"/>
              </a:rPr>
              <a:t>th</a:t>
            </a:r>
            <a:r>
              <a:rPr lang="en-US" sz="1200" b="0" i="0" kern="1200" dirty="0" smtClean="0">
                <a:solidFill>
                  <a:schemeClr val="tx1"/>
                </a:solidFill>
                <a:latin typeface="+mn-lt"/>
                <a:ea typeface="+mn-ea"/>
                <a:cs typeface="+mn-cs"/>
              </a:rPr>
              <a:t> node to nodes within module </a:t>
            </a:r>
            <a:r>
              <a:rPr lang="en-US" sz="1200" b="0" i="1" kern="1200" dirty="0" smtClean="0">
                <a:solidFill>
                  <a:schemeClr val="tx1"/>
                </a:solidFill>
                <a:latin typeface="+mn-lt"/>
                <a:ea typeface="+mn-ea"/>
                <a:cs typeface="+mn-cs"/>
              </a:rPr>
              <a:t>s</a:t>
            </a:r>
            <a:r>
              <a:rPr lang="en-US" sz="1200" b="0" i="0" kern="1200" dirty="0" smtClean="0">
                <a:solidFill>
                  <a:schemeClr val="tx1"/>
                </a:solidFill>
                <a:latin typeface="+mn-lt"/>
                <a:ea typeface="+mn-ea"/>
                <a:cs typeface="+mn-cs"/>
              </a:rPr>
              <a:t>.</a:t>
            </a:r>
          </a:p>
          <a:p>
            <a:r>
              <a:rPr lang="en-US" sz="1200" b="0" i="0" kern="1200" dirty="0" smtClean="0">
                <a:solidFill>
                  <a:schemeClr val="tx1"/>
                </a:solidFill>
                <a:latin typeface="+mn-lt"/>
                <a:ea typeface="+mn-ea"/>
                <a:cs typeface="+mn-cs"/>
              </a:rPr>
              <a:t>Considering only high-degree vertices (i.e. vertices with a degree at least one standard deviation above the network mean) we classify vertices with a participation coefficient </a:t>
            </a:r>
            <a:r>
              <a:rPr lang="en-US" sz="1200" b="0" i="1" kern="1200" dirty="0" smtClean="0">
                <a:solidFill>
                  <a:schemeClr val="tx1"/>
                </a:solidFill>
                <a:latin typeface="+mn-lt"/>
                <a:ea typeface="+mn-ea"/>
                <a:cs typeface="+mn-cs"/>
              </a:rPr>
              <a:t>P</a:t>
            </a:r>
            <a:r>
              <a:rPr lang="en-US" sz="1200" b="0" i="0" kern="1200" dirty="0" smtClean="0">
                <a:solidFill>
                  <a:schemeClr val="tx1"/>
                </a:solidFill>
                <a:latin typeface="+mn-lt"/>
                <a:ea typeface="+mn-ea"/>
                <a:cs typeface="+mn-cs"/>
              </a:rPr>
              <a:t>&lt;0.3 as provincial hubs, and nodes with P&gt;0.3 as connector hubs. Since </a:t>
            </a:r>
            <a:r>
              <a:rPr lang="en-US" sz="1200" b="0" i="1" kern="1200" dirty="0" smtClean="0">
                <a:solidFill>
                  <a:schemeClr val="tx1"/>
                </a:solidFill>
                <a:latin typeface="+mn-lt"/>
                <a:ea typeface="+mn-ea"/>
                <a:cs typeface="+mn-cs"/>
              </a:rPr>
              <a:t>P</a:t>
            </a:r>
            <a:r>
              <a:rPr lang="en-US" sz="1200" b="0" i="0" kern="1200" dirty="0" smtClean="0">
                <a:solidFill>
                  <a:schemeClr val="tx1"/>
                </a:solidFill>
                <a:latin typeface="+mn-lt"/>
                <a:ea typeface="+mn-ea"/>
                <a:cs typeface="+mn-cs"/>
              </a:rPr>
              <a:t> cannot exceed 0.5 for two-module networks and 0.67 for three-module networks, kinless hubs (i.e. nodes with P&gt;0.8 [32c]) cannot occur in these mammalian cortical networks.</a:t>
            </a:r>
          </a:p>
          <a:p>
            <a:pPr algn="l" rtl="0">
              <a:buFont typeface="Arial" pitchFamily="34" charset="0"/>
              <a:buChar char="•"/>
            </a:pPr>
            <a:endParaRPr lang="en-US" b="1" dirty="0" smtClean="0"/>
          </a:p>
          <a:p>
            <a:pPr algn="l" rtl="0">
              <a:buFont typeface="Arial" pitchFamily="34" charset="0"/>
              <a:buChar char="•"/>
            </a:pPr>
            <a:endParaRPr lang="he-IL" b="1" dirty="0"/>
          </a:p>
        </p:txBody>
      </p:sp>
      <p:sp>
        <p:nvSpPr>
          <p:cNvPr id="4" name="מציין מיקום של מספר שקופית 3"/>
          <p:cNvSpPr>
            <a:spLocks noGrp="1"/>
          </p:cNvSpPr>
          <p:nvPr>
            <p:ph type="sldNum" sz="quarter" idx="10"/>
          </p:nvPr>
        </p:nvSpPr>
        <p:spPr/>
        <p:txBody>
          <a:bodyPr/>
          <a:lstStyle/>
          <a:p>
            <a:fld id="{D4174C30-2B4D-4C88-99D4-4561BE34C296}" type="slidenum">
              <a:rPr lang="he-IL" smtClean="0"/>
              <a:pPr/>
              <a:t>11</a:t>
            </a:fld>
            <a:endParaRPr lang="he-I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EE58D5-2C7B-4878-9E97-76491A77FFD7}" type="datetimeFigureOut">
              <a:rPr lang="en-US" smtClean="0"/>
              <a:pPr/>
              <a:t>4/24/2013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D71E4D-F792-4D25-9BBF-538269E106E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EE58D5-2C7B-4878-9E97-76491A77FFD7}" type="datetimeFigureOut">
              <a:rPr lang="en-US" smtClean="0"/>
              <a:pPr/>
              <a:t>4/24/2013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D71E4D-F792-4D25-9BBF-538269E106E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EE58D5-2C7B-4878-9E97-76491A77FFD7}" type="datetimeFigureOut">
              <a:rPr lang="en-US" smtClean="0"/>
              <a:pPr/>
              <a:t>4/24/2013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D71E4D-F792-4D25-9BBF-538269E106E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EE58D5-2C7B-4878-9E97-76491A77FFD7}" type="datetimeFigureOut">
              <a:rPr lang="en-US" smtClean="0"/>
              <a:pPr/>
              <a:t>4/24/2013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D71E4D-F792-4D25-9BBF-538269E106E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EE58D5-2C7B-4878-9E97-76491A77FFD7}" type="datetimeFigureOut">
              <a:rPr lang="en-US" smtClean="0"/>
              <a:pPr/>
              <a:t>4/24/2013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D71E4D-F792-4D25-9BBF-538269E106E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EE58D5-2C7B-4878-9E97-76491A77FFD7}" type="datetimeFigureOut">
              <a:rPr lang="en-US" smtClean="0"/>
              <a:pPr/>
              <a:t>4/24/2013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D71E4D-F792-4D25-9BBF-538269E106E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EE58D5-2C7B-4878-9E97-76491A77FFD7}" type="datetimeFigureOut">
              <a:rPr lang="en-US" smtClean="0"/>
              <a:pPr/>
              <a:t>4/24/2013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D71E4D-F792-4D25-9BBF-538269E106E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EE58D5-2C7B-4878-9E97-76491A77FFD7}" type="datetimeFigureOut">
              <a:rPr lang="en-US" smtClean="0"/>
              <a:pPr/>
              <a:t>4/24/2013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D71E4D-F792-4D25-9BBF-538269E106E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EE58D5-2C7B-4878-9E97-76491A77FFD7}" type="datetimeFigureOut">
              <a:rPr lang="en-US" smtClean="0"/>
              <a:pPr/>
              <a:t>4/24/2013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D71E4D-F792-4D25-9BBF-538269E106E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EE58D5-2C7B-4878-9E97-76491A77FFD7}" type="datetimeFigureOut">
              <a:rPr lang="en-US" smtClean="0"/>
              <a:pPr/>
              <a:t>4/24/2013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D71E4D-F792-4D25-9BBF-538269E106E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EE58D5-2C7B-4878-9E97-76491A77FFD7}" type="datetimeFigureOut">
              <a:rPr lang="en-US" smtClean="0"/>
              <a:pPr/>
              <a:t>4/24/2013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D71E4D-F792-4D25-9BBF-538269E106E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EE58D5-2C7B-4878-9E97-76491A77FFD7}" type="datetimeFigureOut">
              <a:rPr lang="en-US" smtClean="0"/>
              <a:pPr/>
              <a:t>4/24/2013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D71E4D-F792-4D25-9BBF-538269E106E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533400"/>
            <a:ext cx="7772400" cy="1470025"/>
          </a:xfrm>
        </p:spPr>
        <p:txBody>
          <a:bodyPr>
            <a:normAutofit fontScale="90000"/>
          </a:bodyPr>
          <a:lstStyle/>
          <a:p>
            <a:r>
              <a:rPr lang="en-US" b="1" i="1" dirty="0" smtClean="0">
                <a:solidFill>
                  <a:schemeClr val="accent2">
                    <a:lumMod val="75000"/>
                  </a:schemeClr>
                </a:solidFill>
              </a:rPr>
              <a:t>Using machine learning approaches to characterize major depressive disorder (MDD)</a:t>
            </a:r>
            <a:endParaRPr lang="he-IL" b="1" i="1" dirty="0">
              <a:solidFill>
                <a:schemeClr val="accent2">
                  <a:lumMod val="75000"/>
                </a:schemeClr>
              </a:solidFill>
            </a:endParaRPr>
          </a:p>
        </p:txBody>
      </p:sp>
      <p:sp>
        <p:nvSpPr>
          <p:cNvPr id="3" name="כותרת משנה 2"/>
          <p:cNvSpPr>
            <a:spLocks noGrp="1"/>
          </p:cNvSpPr>
          <p:nvPr>
            <p:ph type="subTitle" idx="1"/>
          </p:nvPr>
        </p:nvSpPr>
        <p:spPr>
          <a:xfrm>
            <a:off x="304800" y="2590800"/>
            <a:ext cx="8686800" cy="3048000"/>
          </a:xfrm>
        </p:spPr>
        <p:txBody>
          <a:bodyPr>
            <a:normAutofit fontScale="92500" lnSpcReduction="20000"/>
          </a:bodyPr>
          <a:lstStyle/>
          <a:p>
            <a:pPr algn="l">
              <a:buFont typeface="Arial" pitchFamily="34" charset="0"/>
              <a:buChar char="•"/>
            </a:pPr>
            <a:r>
              <a:rPr lang="en-US" i="1" dirty="0" smtClean="0">
                <a:solidFill>
                  <a:schemeClr val="tx1"/>
                </a:solidFill>
              </a:rPr>
              <a:t> </a:t>
            </a:r>
            <a:r>
              <a:rPr lang="en-US" i="1" dirty="0" err="1" smtClean="0">
                <a:solidFill>
                  <a:schemeClr val="tx1"/>
                </a:solidFill>
              </a:rPr>
              <a:t>Zeng</a:t>
            </a:r>
            <a:r>
              <a:rPr lang="en-US" i="1" dirty="0" smtClean="0">
                <a:solidFill>
                  <a:schemeClr val="tx1"/>
                </a:solidFill>
              </a:rPr>
              <a:t>, Ling-Li, et al. "Identifying major depression using whole-brain functional connectivity: a multivariate pattern analysis." Brain 135.5 (2012): 1498-1507.</a:t>
            </a:r>
          </a:p>
          <a:p>
            <a:pPr algn="l">
              <a:buFont typeface="Arial" pitchFamily="34" charset="0"/>
              <a:buChar char="•"/>
            </a:pPr>
            <a:r>
              <a:rPr lang="en-US" i="1" dirty="0" smtClean="0">
                <a:solidFill>
                  <a:schemeClr val="tx1"/>
                </a:solidFill>
              </a:rPr>
              <a:t> Lord, Anton, et al. "Changes in community structure of resting state functional connectivity in </a:t>
            </a:r>
            <a:r>
              <a:rPr lang="en-US" i="1" dirty="0" err="1" smtClean="0">
                <a:solidFill>
                  <a:schemeClr val="tx1"/>
                </a:solidFill>
              </a:rPr>
              <a:t>unipolar</a:t>
            </a:r>
            <a:r>
              <a:rPr lang="en-US" i="1" dirty="0" smtClean="0">
                <a:solidFill>
                  <a:schemeClr val="tx1"/>
                </a:solidFill>
              </a:rPr>
              <a:t> depression." </a:t>
            </a:r>
            <a:r>
              <a:rPr lang="en-US" i="1" dirty="0" err="1" smtClean="0">
                <a:solidFill>
                  <a:schemeClr val="tx1"/>
                </a:solidFill>
              </a:rPr>
              <a:t>PLoS</a:t>
            </a:r>
            <a:r>
              <a:rPr lang="en-US" i="1" dirty="0" smtClean="0">
                <a:solidFill>
                  <a:schemeClr val="tx1"/>
                </a:solidFill>
              </a:rPr>
              <a:t> One 7.8 (2012): e41282.</a:t>
            </a:r>
          </a:p>
          <a:p>
            <a:pPr algn="l"/>
            <a:endParaRPr lang="he-IL"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Modularity Algorithm</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5085426" y="5705907"/>
            <a:ext cx="1924974" cy="542493"/>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914400" y="5715000"/>
            <a:ext cx="1981200" cy="491788"/>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609600" y="3691722"/>
            <a:ext cx="7696200" cy="2023278"/>
          </a:xfrm>
          <a:prstGeom prst="rect">
            <a:avLst/>
          </a:prstGeom>
          <a:noFill/>
          <a:ln w="9525">
            <a:noFill/>
            <a:miter lim="800000"/>
            <a:headEnd/>
            <a:tailEnd/>
          </a:ln>
        </p:spPr>
      </p:pic>
      <p:pic>
        <p:nvPicPr>
          <p:cNvPr id="1029" name="Picture 5"/>
          <p:cNvPicPr>
            <a:picLocks noChangeAspect="1" noChangeArrowheads="1"/>
          </p:cNvPicPr>
          <p:nvPr/>
        </p:nvPicPr>
        <p:blipFill>
          <a:blip r:embed="rId6" cstate="print"/>
          <a:srcRect/>
          <a:stretch>
            <a:fillRect/>
          </a:stretch>
        </p:blipFill>
        <p:spPr bwMode="auto">
          <a:xfrm>
            <a:off x="4724400" y="3729892"/>
            <a:ext cx="3429000" cy="918308"/>
          </a:xfrm>
          <a:prstGeom prst="rect">
            <a:avLst/>
          </a:prstGeom>
          <a:noFill/>
          <a:ln w="9525">
            <a:noFill/>
            <a:miter lim="800000"/>
            <a:headEnd/>
            <a:tailEnd/>
          </a:ln>
        </p:spPr>
      </p:pic>
      <p:pic>
        <p:nvPicPr>
          <p:cNvPr id="1030" name="Picture 6"/>
          <p:cNvPicPr>
            <a:picLocks noChangeAspect="1" noChangeArrowheads="1"/>
          </p:cNvPicPr>
          <p:nvPr/>
        </p:nvPicPr>
        <p:blipFill>
          <a:blip r:embed="rId7" cstate="print"/>
          <a:srcRect/>
          <a:stretch>
            <a:fillRect/>
          </a:stretch>
        </p:blipFill>
        <p:spPr bwMode="auto">
          <a:xfrm>
            <a:off x="533400" y="1913542"/>
            <a:ext cx="7391400" cy="1591658"/>
          </a:xfrm>
          <a:prstGeom prst="rect">
            <a:avLst/>
          </a:prstGeom>
          <a:noFill/>
          <a:ln w="9525">
            <a:noFill/>
            <a:miter lim="800000"/>
            <a:headEnd/>
            <a:tailEnd/>
          </a:ln>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04800" y="274638"/>
            <a:ext cx="8382000" cy="1143000"/>
          </a:xfrm>
        </p:spPr>
        <p:txBody>
          <a:bodyPr>
            <a:normAutofit fontScale="90000"/>
          </a:bodyPr>
          <a:lstStyle/>
          <a:p>
            <a:r>
              <a:rPr lang="en-US" i="1" dirty="0" smtClean="0"/>
              <a:t>Graph metrics calculations– Lord et. Al.</a:t>
            </a:r>
            <a:endParaRPr lang="he-IL" i="1" dirty="0"/>
          </a:p>
        </p:txBody>
      </p:sp>
      <p:sp>
        <p:nvSpPr>
          <p:cNvPr id="3" name="מציין מיקום תוכן 2"/>
          <p:cNvSpPr>
            <a:spLocks noGrp="1"/>
          </p:cNvSpPr>
          <p:nvPr>
            <p:ph idx="1"/>
          </p:nvPr>
        </p:nvSpPr>
        <p:spPr>
          <a:xfrm>
            <a:off x="304800" y="1600200"/>
            <a:ext cx="8534400" cy="4724400"/>
          </a:xfrm>
        </p:spPr>
        <p:txBody>
          <a:bodyPr>
            <a:normAutofit fontScale="77500" lnSpcReduction="20000"/>
          </a:bodyPr>
          <a:lstStyle/>
          <a:p>
            <a:r>
              <a:rPr lang="en-US" dirty="0" smtClean="0"/>
              <a:t>Node Participation Index (PI) - measures connectivity relative to the graph’s modularity decomposition</a:t>
            </a:r>
          </a:p>
          <a:p>
            <a:pPr>
              <a:buNone/>
            </a:pPr>
            <a:r>
              <a:rPr lang="en-US" dirty="0" smtClean="0"/>
              <a:t>     M – set of modules</a:t>
            </a:r>
          </a:p>
          <a:p>
            <a:pPr>
              <a:buNone/>
            </a:pPr>
            <a:r>
              <a:rPr lang="en-US" dirty="0" smtClean="0"/>
              <a:t>     </a:t>
            </a:r>
            <a:r>
              <a:rPr lang="en-US" dirty="0" err="1" smtClean="0"/>
              <a:t>Ki</a:t>
            </a:r>
            <a:r>
              <a:rPr lang="en-US" dirty="0" smtClean="0"/>
              <a:t> - # of edges connecting node </a:t>
            </a:r>
            <a:r>
              <a:rPr lang="en-US" dirty="0" err="1" smtClean="0"/>
              <a:t>i</a:t>
            </a:r>
            <a:r>
              <a:rPr lang="en-US" dirty="0" smtClean="0"/>
              <a:t/>
            </a:r>
            <a:br>
              <a:rPr lang="en-US" dirty="0" smtClean="0"/>
            </a:br>
            <a:r>
              <a:rPr lang="en-US" dirty="0" err="1" smtClean="0"/>
              <a:t>Ki</a:t>
            </a:r>
            <a:r>
              <a:rPr lang="en-US" dirty="0" smtClean="0"/>
              <a:t>(s) - # edges from </a:t>
            </a:r>
            <a:r>
              <a:rPr lang="en-US" dirty="0" err="1" smtClean="0"/>
              <a:t>i</a:t>
            </a:r>
            <a:r>
              <a:rPr lang="en-US" dirty="0" smtClean="0"/>
              <a:t> within s</a:t>
            </a:r>
          </a:p>
          <a:p>
            <a:pPr>
              <a:buNone/>
            </a:pPr>
            <a:r>
              <a:rPr lang="en-US" dirty="0" smtClean="0"/>
              <a:t>     A low PI </a:t>
            </a:r>
            <a:r>
              <a:rPr lang="en-US" dirty="0" smtClean="0">
                <a:sym typeface="Wingdings" pitchFamily="2" charset="2"/>
              </a:rPr>
              <a:t> </a:t>
            </a:r>
            <a:r>
              <a:rPr lang="en-US" dirty="0" smtClean="0"/>
              <a:t>more connections within same module</a:t>
            </a:r>
            <a:br>
              <a:rPr lang="en-US" dirty="0" smtClean="0"/>
            </a:br>
            <a:r>
              <a:rPr lang="en-US" dirty="0" smtClean="0"/>
              <a:t>A high PI  </a:t>
            </a:r>
            <a:r>
              <a:rPr lang="en-US" dirty="0" smtClean="0">
                <a:sym typeface="Wingdings" pitchFamily="2" charset="2"/>
              </a:rPr>
              <a:t></a:t>
            </a:r>
            <a:r>
              <a:rPr lang="en-US" dirty="0" smtClean="0"/>
              <a:t> more external connections</a:t>
            </a:r>
          </a:p>
          <a:p>
            <a:r>
              <a:rPr lang="en-US" dirty="0" smtClean="0"/>
              <a:t>Path length (PL) - average distance between all  node pairs</a:t>
            </a:r>
          </a:p>
          <a:p>
            <a:r>
              <a:rPr lang="en-US" dirty="0" err="1" smtClean="0"/>
              <a:t>Betweenness</a:t>
            </a:r>
            <a:r>
              <a:rPr lang="en-US" dirty="0" smtClean="0"/>
              <a:t> centrality (BC) - # shortest paths traversing a given node</a:t>
            </a:r>
          </a:p>
          <a:p>
            <a:r>
              <a:rPr lang="en-US" dirty="0" smtClean="0"/>
              <a:t>Clustering coefficient (CC) – reflects local cliques tendency</a:t>
            </a:r>
          </a:p>
          <a:p>
            <a:r>
              <a:rPr lang="en-US" dirty="0" smtClean="0"/>
              <a:t>Small world index - the ratio between CC and PL</a:t>
            </a:r>
          </a:p>
          <a:p>
            <a:r>
              <a:rPr lang="en-US" dirty="0" smtClean="0"/>
              <a:t>Local and Global efficiency (LE,GE)</a:t>
            </a:r>
          </a:p>
          <a:p>
            <a:endParaRPr lang="en-US" dirty="0" smtClean="0"/>
          </a:p>
          <a:p>
            <a:endParaRPr lang="en-US" dirty="0" smtClean="0"/>
          </a:p>
          <a:p>
            <a:endParaRPr lang="en-US" dirty="0" smtClean="0"/>
          </a:p>
        </p:txBody>
      </p:sp>
      <p:pic>
        <p:nvPicPr>
          <p:cNvPr id="1028" name="Picture 4"/>
          <p:cNvPicPr>
            <a:picLocks noChangeAspect="1" noChangeArrowheads="1"/>
          </p:cNvPicPr>
          <p:nvPr/>
        </p:nvPicPr>
        <p:blipFill>
          <a:blip r:embed="rId3" cstate="print"/>
          <a:srcRect/>
          <a:stretch>
            <a:fillRect/>
          </a:stretch>
        </p:blipFill>
        <p:spPr bwMode="auto">
          <a:xfrm>
            <a:off x="5105400" y="2184400"/>
            <a:ext cx="3505200" cy="116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Graph metrics elaboration</a:t>
            </a:r>
            <a:endParaRPr lang="en-US" i="1" dirty="0"/>
          </a:p>
        </p:txBody>
      </p:sp>
      <p:sp>
        <p:nvSpPr>
          <p:cNvPr id="3" name="Content Placeholder 2"/>
          <p:cNvSpPr>
            <a:spLocks noGrp="1"/>
          </p:cNvSpPr>
          <p:nvPr>
            <p:ph idx="1"/>
          </p:nvPr>
        </p:nvSpPr>
        <p:spPr>
          <a:xfrm>
            <a:off x="457200" y="1600200"/>
            <a:ext cx="8686800" cy="4525963"/>
          </a:xfrm>
        </p:spPr>
        <p:txBody>
          <a:bodyPr/>
          <a:lstStyle/>
          <a:p>
            <a:r>
              <a:rPr lang="en-US" dirty="0" smtClean="0"/>
              <a:t>Global efficiency:</a:t>
            </a:r>
          </a:p>
          <a:p>
            <a:endParaRPr lang="en-US" dirty="0" smtClean="0"/>
          </a:p>
          <a:p>
            <a:endParaRPr lang="en-US" dirty="0" smtClean="0"/>
          </a:p>
          <a:p>
            <a:r>
              <a:rPr lang="en-US" dirty="0" smtClean="0"/>
              <a:t>Local efficiency – mean of efficiencies of all </a:t>
            </a:r>
            <a:r>
              <a:rPr lang="en-US" dirty="0" err="1" smtClean="0"/>
              <a:t>subgraphs</a:t>
            </a:r>
            <a:r>
              <a:rPr lang="en-US" dirty="0" smtClean="0"/>
              <a:t> </a:t>
            </a:r>
            <a:r>
              <a:rPr lang="en-US" dirty="0" err="1" smtClean="0"/>
              <a:t>G</a:t>
            </a:r>
            <a:r>
              <a:rPr lang="en-US" baseline="-25000" dirty="0" err="1" smtClean="0"/>
              <a:t>i</a:t>
            </a:r>
            <a:r>
              <a:rPr lang="en-US" baseline="-25000" dirty="0" smtClean="0"/>
              <a:t> </a:t>
            </a:r>
            <a:r>
              <a:rPr lang="en-US" dirty="0" smtClean="0"/>
              <a:t>of neighbors of each of the vertices of the graph </a:t>
            </a:r>
            <a:br>
              <a:rPr lang="en-US" dirty="0" smtClean="0"/>
            </a:br>
            <a:endParaRPr lang="en-US" dirty="0" smtClean="0"/>
          </a:p>
          <a:p>
            <a:pPr>
              <a:buNone/>
            </a:pPr>
            <a:endParaRPr lang="en-US" dirty="0"/>
          </a:p>
        </p:txBody>
      </p:sp>
      <p:pic>
        <p:nvPicPr>
          <p:cNvPr id="2053" name="Picture 5"/>
          <p:cNvPicPr>
            <a:picLocks noChangeAspect="1" noChangeArrowheads="1"/>
          </p:cNvPicPr>
          <p:nvPr/>
        </p:nvPicPr>
        <p:blipFill>
          <a:blip r:embed="rId3" cstate="print"/>
          <a:srcRect/>
          <a:stretch>
            <a:fillRect/>
          </a:stretch>
        </p:blipFill>
        <p:spPr bwMode="auto">
          <a:xfrm>
            <a:off x="2209800" y="2286000"/>
            <a:ext cx="4397339" cy="1219200"/>
          </a:xfrm>
          <a:prstGeom prst="rect">
            <a:avLst/>
          </a:prstGeom>
          <a:noFill/>
          <a:ln w="9525">
            <a:noFill/>
            <a:miter lim="800000"/>
            <a:headEnd/>
            <a:tailEnd/>
          </a:ln>
        </p:spPr>
      </p:pic>
      <p:pic>
        <p:nvPicPr>
          <p:cNvPr id="2055" name="Picture 7"/>
          <p:cNvPicPr>
            <a:picLocks noChangeAspect="1" noChangeArrowheads="1"/>
          </p:cNvPicPr>
          <p:nvPr/>
        </p:nvPicPr>
        <p:blipFill>
          <a:blip r:embed="rId4" cstate="print"/>
          <a:srcRect/>
          <a:stretch>
            <a:fillRect/>
          </a:stretch>
        </p:blipFill>
        <p:spPr bwMode="auto">
          <a:xfrm>
            <a:off x="3049073" y="4648200"/>
            <a:ext cx="2818327"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Graph metrics elaboration</a:t>
            </a:r>
            <a:endParaRPr lang="en-US" i="1" dirty="0"/>
          </a:p>
        </p:txBody>
      </p:sp>
      <p:sp>
        <p:nvSpPr>
          <p:cNvPr id="3" name="Content Placeholder 2"/>
          <p:cNvSpPr>
            <a:spLocks noGrp="1"/>
          </p:cNvSpPr>
          <p:nvPr>
            <p:ph idx="1"/>
          </p:nvPr>
        </p:nvSpPr>
        <p:spPr/>
        <p:txBody>
          <a:bodyPr/>
          <a:lstStyle/>
          <a:p>
            <a:r>
              <a:rPr lang="en-US" dirty="0" smtClean="0"/>
              <a:t>Clustering coefficient</a:t>
            </a:r>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2286001" y="2286000"/>
            <a:ext cx="2666999" cy="1595214"/>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2315936" y="4038600"/>
            <a:ext cx="2865664"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i="1" dirty="0" smtClean="0"/>
              <a:t>Feature selection - </a:t>
            </a:r>
            <a:r>
              <a:rPr lang="en-US" dirty="0" err="1" smtClean="0"/>
              <a:t>Zang</a:t>
            </a:r>
            <a:r>
              <a:rPr lang="en-US" dirty="0" smtClean="0"/>
              <a:t> et. Al. </a:t>
            </a:r>
            <a:endParaRPr lang="he-IL" i="1" dirty="0"/>
          </a:p>
        </p:txBody>
      </p:sp>
      <p:sp>
        <p:nvSpPr>
          <p:cNvPr id="3" name="מציין מיקום תוכן 2"/>
          <p:cNvSpPr>
            <a:spLocks noGrp="1"/>
          </p:cNvSpPr>
          <p:nvPr>
            <p:ph idx="1"/>
          </p:nvPr>
        </p:nvSpPr>
        <p:spPr/>
        <p:txBody>
          <a:bodyPr/>
          <a:lstStyle/>
          <a:p>
            <a:r>
              <a:rPr lang="en-US" sz="2800" dirty="0" smtClean="0"/>
              <a:t>Used Kendall tau correlation:</a:t>
            </a:r>
          </a:p>
          <a:p>
            <a:pPr>
              <a:buNone/>
            </a:pPr>
            <a:r>
              <a:rPr lang="en-US" sz="2800" dirty="0" smtClean="0"/>
              <a:t>                                        n</a:t>
            </a:r>
            <a:r>
              <a:rPr lang="en-US" sz="2800" baseline="-25000" dirty="0" smtClean="0"/>
              <a:t>c</a:t>
            </a:r>
            <a:r>
              <a:rPr lang="en-US" sz="2800" dirty="0" smtClean="0"/>
              <a:t> = # concordant pairs</a:t>
            </a:r>
            <a:br>
              <a:rPr lang="en-US" sz="2800" dirty="0" smtClean="0"/>
            </a:br>
            <a:r>
              <a:rPr lang="en-US" sz="2800" dirty="0" smtClean="0"/>
              <a:t>                                    n</a:t>
            </a:r>
            <a:r>
              <a:rPr lang="en-US" sz="2800" baseline="-25000" dirty="0" smtClean="0"/>
              <a:t>d</a:t>
            </a:r>
            <a:r>
              <a:rPr lang="en-US" sz="2800" dirty="0" smtClean="0"/>
              <a:t> = # discordant pairs</a:t>
            </a:r>
          </a:p>
          <a:p>
            <a:pPr>
              <a:buNone/>
            </a:pPr>
            <a:r>
              <a:rPr lang="en-US" sz="2800" dirty="0" smtClean="0"/>
              <a:t>	m = # cases, n =  #controls</a:t>
            </a:r>
          </a:p>
          <a:p>
            <a:pPr>
              <a:buNone/>
            </a:pPr>
            <a:r>
              <a:rPr lang="en-US" sz="2800" dirty="0" smtClean="0"/>
              <a:t>    Concordant: sgn(r</a:t>
            </a:r>
            <a:r>
              <a:rPr lang="en-US" sz="2800" baseline="-25000" dirty="0" smtClean="0"/>
              <a:t>i(j)-</a:t>
            </a:r>
            <a:r>
              <a:rPr lang="en-US" sz="2800" dirty="0" smtClean="0"/>
              <a:t>r</a:t>
            </a:r>
            <a:r>
              <a:rPr lang="en-US" sz="2800" baseline="-25000" dirty="0" smtClean="0"/>
              <a:t>i(k)</a:t>
            </a:r>
            <a:r>
              <a:rPr lang="en-US" sz="2800" dirty="0" smtClean="0"/>
              <a:t>) = sgn(y</a:t>
            </a:r>
            <a:r>
              <a:rPr lang="en-US" sz="2800" baseline="-25000" dirty="0" smtClean="0"/>
              <a:t>(j)-</a:t>
            </a:r>
            <a:r>
              <a:rPr lang="en-US" sz="2800" dirty="0" smtClean="0"/>
              <a:t>y</a:t>
            </a:r>
            <a:r>
              <a:rPr lang="en-US" sz="2800" baseline="-25000" dirty="0" smtClean="0"/>
              <a:t>(k)</a:t>
            </a:r>
            <a:r>
              <a:rPr lang="en-US" sz="2800" dirty="0" smtClean="0"/>
              <a:t>)</a:t>
            </a:r>
          </a:p>
          <a:p>
            <a:pPr>
              <a:buNone/>
            </a:pPr>
            <a:r>
              <a:rPr lang="en-US" sz="2800" dirty="0" smtClean="0"/>
              <a:t>    Discordant: sgn(r</a:t>
            </a:r>
            <a:r>
              <a:rPr lang="en-US" sz="2800" baseline="-25000" dirty="0" smtClean="0"/>
              <a:t>i(j)-</a:t>
            </a:r>
            <a:r>
              <a:rPr lang="en-US" sz="2800" dirty="0" smtClean="0"/>
              <a:t>r</a:t>
            </a:r>
            <a:r>
              <a:rPr lang="en-US" sz="2800" baseline="-25000" dirty="0" smtClean="0"/>
              <a:t>i(k)</a:t>
            </a:r>
            <a:r>
              <a:rPr lang="en-US" sz="2800" dirty="0" smtClean="0"/>
              <a:t>) = -sgn(y</a:t>
            </a:r>
            <a:r>
              <a:rPr lang="en-US" sz="2800" baseline="-25000" dirty="0" smtClean="0"/>
              <a:t>(j)-</a:t>
            </a:r>
            <a:r>
              <a:rPr lang="en-US" sz="2800" dirty="0" smtClean="0"/>
              <a:t>y</a:t>
            </a:r>
            <a:r>
              <a:rPr lang="en-US" sz="2800" baseline="-25000" dirty="0" smtClean="0"/>
              <a:t>(k)</a:t>
            </a:r>
            <a:r>
              <a:rPr lang="en-US" sz="2800" dirty="0" smtClean="0"/>
              <a:t>)</a:t>
            </a:r>
          </a:p>
          <a:p>
            <a:pPr>
              <a:buNone/>
            </a:pPr>
            <a:r>
              <a:rPr lang="en-US" dirty="0" smtClean="0"/>
              <a:t>     r</a:t>
            </a:r>
            <a:r>
              <a:rPr lang="en-US" baseline="-25000" dirty="0" smtClean="0"/>
              <a:t>i(j) </a:t>
            </a:r>
            <a:r>
              <a:rPr lang="en-US" dirty="0" smtClean="0"/>
              <a:t>– </a:t>
            </a:r>
            <a:r>
              <a:rPr lang="en-US" sz="2400" dirty="0" smtClean="0"/>
              <a:t>the i</a:t>
            </a:r>
            <a:r>
              <a:rPr lang="en-US" sz="2400" baseline="30000" dirty="0" smtClean="0"/>
              <a:t>th</a:t>
            </a:r>
            <a:r>
              <a:rPr lang="en-US" sz="2400" dirty="0" smtClean="0"/>
              <a:t> correlation of the j</a:t>
            </a:r>
            <a:r>
              <a:rPr lang="en-US" sz="2400" baseline="30000" dirty="0" smtClean="0"/>
              <a:t>th</a:t>
            </a:r>
            <a:r>
              <a:rPr lang="en-US" sz="2400" dirty="0" smtClean="0"/>
              <a:t> subject</a:t>
            </a:r>
          </a:p>
          <a:p>
            <a:pPr>
              <a:buNone/>
            </a:pPr>
            <a:r>
              <a:rPr lang="en-US" sz="2400" dirty="0" smtClean="0"/>
              <a:t>        y</a:t>
            </a:r>
            <a:r>
              <a:rPr lang="en-US" sz="2400" baseline="-25000" dirty="0" smtClean="0"/>
              <a:t>(j) </a:t>
            </a:r>
            <a:r>
              <a:rPr lang="en-US" sz="2400" dirty="0" smtClean="0"/>
              <a:t>– class of subject j (1 for cases -1 for controls)</a:t>
            </a:r>
          </a:p>
          <a:p>
            <a:pPr>
              <a:buNone/>
            </a:pPr>
            <a:endParaRPr lang="en-US" sz="2400" dirty="0" smtClean="0"/>
          </a:p>
          <a:p>
            <a:pPr>
              <a:buNone/>
            </a:pPr>
            <a:endParaRPr lang="en-US" dirty="0" smtClean="0"/>
          </a:p>
        </p:txBody>
      </p:sp>
      <p:pic>
        <p:nvPicPr>
          <p:cNvPr id="1027" name="Picture 3"/>
          <p:cNvPicPr>
            <a:picLocks noChangeAspect="1" noChangeArrowheads="1"/>
          </p:cNvPicPr>
          <p:nvPr/>
        </p:nvPicPr>
        <p:blipFill>
          <a:blip r:embed="rId3" cstate="print"/>
          <a:srcRect/>
          <a:stretch>
            <a:fillRect/>
          </a:stretch>
        </p:blipFill>
        <p:spPr bwMode="auto">
          <a:xfrm>
            <a:off x="838200" y="2133600"/>
            <a:ext cx="2686050" cy="962025"/>
          </a:xfrm>
          <a:prstGeom prst="rect">
            <a:avLst/>
          </a:prstGeom>
          <a:noFill/>
          <a:ln w="9525">
            <a:solidFill>
              <a:schemeClr val="tx1"/>
            </a:solid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2209800" y="5524646"/>
            <a:ext cx="3551076" cy="13333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Feature selection – Lord et. al</a:t>
            </a:r>
            <a:endParaRPr lang="en-US" dirty="0"/>
          </a:p>
        </p:txBody>
      </p:sp>
      <p:sp>
        <p:nvSpPr>
          <p:cNvPr id="3" name="Content Placeholder 2"/>
          <p:cNvSpPr>
            <a:spLocks noGrp="1"/>
          </p:cNvSpPr>
          <p:nvPr>
            <p:ph idx="1"/>
          </p:nvPr>
        </p:nvSpPr>
        <p:spPr>
          <a:xfrm>
            <a:off x="457200" y="1600200"/>
            <a:ext cx="8229600" cy="5257800"/>
          </a:xfrm>
        </p:spPr>
        <p:txBody>
          <a:bodyPr/>
          <a:lstStyle/>
          <a:p>
            <a:r>
              <a:rPr lang="en-US" dirty="0" smtClean="0"/>
              <a:t>Initially ,all graph metrics described previously were defined as features</a:t>
            </a:r>
          </a:p>
          <a:p>
            <a:r>
              <a:rPr lang="en-US" dirty="0" smtClean="0"/>
              <a:t>Minimum redundancy, maximum relevance (</a:t>
            </a:r>
            <a:r>
              <a:rPr lang="en-US" dirty="0" err="1" smtClean="0"/>
              <a:t>mRMR</a:t>
            </a:r>
            <a:r>
              <a:rPr lang="en-US" dirty="0" smtClean="0"/>
              <a:t>) algorithm</a:t>
            </a:r>
          </a:p>
          <a:p>
            <a:endParaRPr lang="en-US" dirty="0" smtClean="0"/>
          </a:p>
          <a:p>
            <a:endParaRPr lang="en-US" dirty="0" smtClean="0"/>
          </a:p>
          <a:p>
            <a:endParaRPr lang="en-US" dirty="0" smtClean="0"/>
          </a:p>
          <a:p>
            <a:r>
              <a:rPr lang="en-US" dirty="0" smtClean="0"/>
              <a:t>Incremental </a:t>
            </a:r>
            <a:r>
              <a:rPr lang="en-US" dirty="0" err="1" smtClean="0"/>
              <a:t>algo</a:t>
            </a:r>
            <a:endParaRPr lang="en-US" dirty="0" smtClean="0"/>
          </a:p>
          <a:p>
            <a:pPr>
              <a:buNone/>
            </a:pPr>
            <a:endParaRPr lang="en-US" dirty="0"/>
          </a:p>
        </p:txBody>
      </p:sp>
      <p:sp>
        <p:nvSpPr>
          <p:cNvPr id="5" name="TextBox 4"/>
          <p:cNvSpPr txBox="1"/>
          <p:nvPr/>
        </p:nvSpPr>
        <p:spPr>
          <a:xfrm>
            <a:off x="762000" y="3886200"/>
            <a:ext cx="3200400" cy="1477328"/>
          </a:xfrm>
          <a:prstGeom prst="rect">
            <a:avLst/>
          </a:prstGeom>
          <a:noFill/>
        </p:spPr>
        <p:txBody>
          <a:bodyPr wrap="square" rtlCol="1">
            <a:spAutoFit/>
          </a:bodyPr>
          <a:lstStyle/>
          <a:p>
            <a:r>
              <a:rPr lang="en-US" dirty="0" smtClean="0"/>
              <a:t>S= set of features</a:t>
            </a:r>
          </a:p>
          <a:p>
            <a:r>
              <a:rPr lang="en-US" dirty="0" smtClean="0"/>
              <a:t>I (</a:t>
            </a:r>
            <a:r>
              <a:rPr lang="en-US" dirty="0" err="1" smtClean="0"/>
              <a:t>xi;c</a:t>
            </a:r>
            <a:r>
              <a:rPr lang="en-US" dirty="0" smtClean="0"/>
              <a:t>)=mutual information between feature </a:t>
            </a:r>
            <a:r>
              <a:rPr lang="en-US" dirty="0" err="1" smtClean="0"/>
              <a:t>i</a:t>
            </a:r>
            <a:r>
              <a:rPr lang="en-US" dirty="0" smtClean="0"/>
              <a:t> and class c</a:t>
            </a:r>
          </a:p>
          <a:p>
            <a:r>
              <a:rPr lang="en-US" dirty="0" smtClean="0"/>
              <a:t> I (</a:t>
            </a:r>
            <a:r>
              <a:rPr lang="en-US" dirty="0" err="1" smtClean="0"/>
              <a:t>xi,xj</a:t>
            </a:r>
            <a:r>
              <a:rPr lang="en-US" dirty="0" smtClean="0"/>
              <a:t>)=mutual information between features </a:t>
            </a:r>
            <a:r>
              <a:rPr lang="en-US" dirty="0" err="1" smtClean="0"/>
              <a:t>i</a:t>
            </a:r>
            <a:r>
              <a:rPr lang="en-US" dirty="0" smtClean="0"/>
              <a:t> and j</a:t>
            </a:r>
          </a:p>
        </p:txBody>
      </p:sp>
      <p:pic>
        <p:nvPicPr>
          <p:cNvPr id="1026" name="Picture 2"/>
          <p:cNvPicPr>
            <a:picLocks noChangeAspect="1" noChangeArrowheads="1"/>
          </p:cNvPicPr>
          <p:nvPr/>
        </p:nvPicPr>
        <p:blipFill>
          <a:blip r:embed="rId3" cstate="print"/>
          <a:srcRect/>
          <a:stretch>
            <a:fillRect/>
          </a:stretch>
        </p:blipFill>
        <p:spPr bwMode="auto">
          <a:xfrm>
            <a:off x="3669317" y="5562599"/>
            <a:ext cx="5017483" cy="1219201"/>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4267200" y="4267200"/>
            <a:ext cx="4648200" cy="1031319"/>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4114800" y="3276600"/>
            <a:ext cx="4876800" cy="1006920"/>
          </a:xfrm>
          <a:prstGeom prst="rect">
            <a:avLst/>
          </a:prstGeom>
          <a:noFill/>
          <a:ln w="9525">
            <a:noFill/>
            <a:miter lim="800000"/>
            <a:headEnd/>
            <a:tailEnd/>
          </a:ln>
        </p:spPr>
      </p:pic>
      <p:pic>
        <p:nvPicPr>
          <p:cNvPr id="1029" name="Picture 5"/>
          <p:cNvPicPr>
            <a:picLocks noChangeAspect="1" noChangeArrowheads="1"/>
          </p:cNvPicPr>
          <p:nvPr/>
        </p:nvPicPr>
        <p:blipFill>
          <a:blip r:embed="rId6" cstate="print"/>
          <a:srcRect/>
          <a:stretch>
            <a:fillRect/>
          </a:stretch>
        </p:blipFill>
        <p:spPr bwMode="auto">
          <a:xfrm>
            <a:off x="4343400" y="5181600"/>
            <a:ext cx="4114800" cy="3976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Mutual information</a:t>
            </a:r>
            <a:endParaRPr lang="en-US" dirty="0"/>
          </a:p>
        </p:txBody>
      </p:sp>
      <p:sp>
        <p:nvSpPr>
          <p:cNvPr id="3" name="Content Placeholder 2"/>
          <p:cNvSpPr>
            <a:spLocks noGrp="1"/>
          </p:cNvSpPr>
          <p:nvPr>
            <p:ph idx="1"/>
          </p:nvPr>
        </p:nvSpPr>
        <p:spPr/>
        <p:txBody>
          <a:bodyPr/>
          <a:lstStyle/>
          <a:p>
            <a:r>
              <a:rPr lang="en-US" dirty="0" smtClean="0"/>
              <a:t>Given two random variables x and y, their mutual information is defined in terms of their probabilistic density functions p(x), p(y), and p(x, y):</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752600" y="3810000"/>
            <a:ext cx="6230603" cy="1276350"/>
          </a:xfrm>
          <a:prstGeom prst="rect">
            <a:avLst/>
          </a:prstGeom>
          <a:noFill/>
          <a:ln w="9525">
            <a:noFill/>
            <a:miter lim="800000"/>
            <a:headEnd/>
            <a:tailEnd/>
          </a:ln>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Classification</a:t>
            </a:r>
            <a:r>
              <a:rPr lang="en-US" dirty="0" smtClean="0"/>
              <a:t> – </a:t>
            </a:r>
            <a:r>
              <a:rPr lang="en-US" dirty="0" err="1" smtClean="0"/>
              <a:t>Zang</a:t>
            </a:r>
            <a:r>
              <a:rPr lang="en-US" dirty="0" smtClean="0"/>
              <a:t> et. al</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Linear kernel SVM</a:t>
            </a:r>
          </a:p>
          <a:p>
            <a:r>
              <a:rPr lang="en-US" dirty="0" smtClean="0"/>
              <a:t>Leave one out cross validation (LOOCV)</a:t>
            </a:r>
          </a:p>
          <a:p>
            <a:r>
              <a:rPr lang="en-US" dirty="0" smtClean="0"/>
              <a:t>Significance evaluation: 10000 label permutations</a:t>
            </a:r>
          </a:p>
          <a:p>
            <a:r>
              <a:rPr lang="en-US" dirty="0" smtClean="0"/>
              <a:t>Searched for “consensus FCs” - features selected for all cross-validation iterations</a:t>
            </a:r>
          </a:p>
          <a:p>
            <a:r>
              <a:rPr lang="en-US" dirty="0" smtClean="0"/>
              <a:t>Regions were assigned weights according to participation in consensus FCs</a:t>
            </a:r>
          </a:p>
          <a:p>
            <a:r>
              <a:rPr lang="en-US" dirty="0" smtClean="0"/>
              <a:t>Consensus FC power – average discriminative powers across all CV iterations </a:t>
            </a:r>
          </a:p>
          <a:p>
            <a:pPr>
              <a:buNone/>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Classification – Lord et. al</a:t>
            </a:r>
            <a:endParaRPr lang="en-US" i="1" dirty="0"/>
          </a:p>
        </p:txBody>
      </p:sp>
      <p:sp>
        <p:nvSpPr>
          <p:cNvPr id="3" name="Content Placeholder 2"/>
          <p:cNvSpPr>
            <a:spLocks noGrp="1"/>
          </p:cNvSpPr>
          <p:nvPr>
            <p:ph idx="1"/>
          </p:nvPr>
        </p:nvSpPr>
        <p:spPr/>
        <p:txBody>
          <a:bodyPr>
            <a:normAutofit/>
          </a:bodyPr>
          <a:lstStyle/>
          <a:p>
            <a:r>
              <a:rPr lang="en-US" dirty="0" smtClean="0"/>
              <a:t>Data randomly split into 50% train and 50% test (reshuffled 1000  times – bagging technique, a special case of model averaging)</a:t>
            </a:r>
          </a:p>
          <a:p>
            <a:r>
              <a:rPr lang="en-US" dirty="0" smtClean="0"/>
              <a:t>Random splits where the cases/controls ratio was &gt; 70% or &lt; 30% were discarded </a:t>
            </a:r>
          </a:p>
          <a:p>
            <a:r>
              <a:rPr lang="en-US" dirty="0" smtClean="0"/>
              <a:t>Random label permutations (both prior and post training)</a:t>
            </a:r>
          </a:p>
          <a:p>
            <a:r>
              <a:rPr lang="en-US" dirty="0" smtClean="0"/>
              <a:t>Linear kernel SVM</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Classification results </a:t>
            </a:r>
            <a:r>
              <a:rPr lang="en-US" dirty="0" smtClean="0"/>
              <a:t>– </a:t>
            </a:r>
            <a:r>
              <a:rPr lang="en-US" dirty="0" err="1" smtClean="0"/>
              <a:t>Zang</a:t>
            </a:r>
            <a:r>
              <a:rPr lang="en-US" dirty="0" smtClean="0"/>
              <a:t> et. Al.</a:t>
            </a:r>
            <a:endParaRPr lang="en-US" dirty="0"/>
          </a:p>
        </p:txBody>
      </p:sp>
      <p:sp>
        <p:nvSpPr>
          <p:cNvPr id="3" name="Content Placeholder 2"/>
          <p:cNvSpPr>
            <a:spLocks noGrp="1"/>
          </p:cNvSpPr>
          <p:nvPr>
            <p:ph idx="1"/>
          </p:nvPr>
        </p:nvSpPr>
        <p:spPr/>
        <p:txBody>
          <a:bodyPr/>
          <a:lstStyle/>
          <a:p>
            <a:r>
              <a:rPr lang="en-US" dirty="0" smtClean="0"/>
              <a:t>Using 550 features, ACC = 94.3% (100% for cases, 89.7% for controls ,P&lt;0.0001)</a:t>
            </a:r>
          </a:p>
          <a:p>
            <a:r>
              <a:rPr lang="en-US" dirty="0" smtClean="0"/>
              <a:t>Generalization rate (GR) distribution in 10000  label permutations </a:t>
            </a:r>
            <a:endParaRPr lang="en-US" dirty="0"/>
          </a:p>
        </p:txBody>
      </p:sp>
      <p:pic>
        <p:nvPicPr>
          <p:cNvPr id="1028" name="Picture 4"/>
          <p:cNvPicPr>
            <a:picLocks noChangeAspect="1" noChangeArrowheads="1"/>
          </p:cNvPicPr>
          <p:nvPr/>
        </p:nvPicPr>
        <p:blipFill>
          <a:blip r:embed="rId3" cstate="print"/>
          <a:srcRect/>
          <a:stretch>
            <a:fillRect/>
          </a:stretch>
        </p:blipFill>
        <p:spPr bwMode="auto">
          <a:xfrm>
            <a:off x="488302" y="3810000"/>
            <a:ext cx="3778898" cy="762000"/>
          </a:xfrm>
          <a:prstGeom prst="rect">
            <a:avLst/>
          </a:prstGeom>
          <a:noFill/>
          <a:ln w="9525">
            <a:noFill/>
            <a:miter lim="800000"/>
            <a:headEnd/>
            <a:tailEnd/>
          </a:ln>
        </p:spPr>
      </p:pic>
      <p:sp>
        <p:nvSpPr>
          <p:cNvPr id="7" name="TextBox 6"/>
          <p:cNvSpPr txBox="1"/>
          <p:nvPr/>
        </p:nvSpPr>
        <p:spPr>
          <a:xfrm>
            <a:off x="609600" y="5029200"/>
            <a:ext cx="3352800" cy="1200329"/>
          </a:xfrm>
          <a:prstGeom prst="rect">
            <a:avLst/>
          </a:prstGeom>
          <a:noFill/>
        </p:spPr>
        <p:txBody>
          <a:bodyPr wrap="square" rtlCol="0">
            <a:spAutoFit/>
          </a:bodyPr>
          <a:lstStyle/>
          <a:p>
            <a:r>
              <a:rPr lang="en-US" sz="2400" dirty="0" smtClean="0"/>
              <a:t>GR</a:t>
            </a:r>
            <a:r>
              <a:rPr lang="en-US" sz="2400" baseline="-25000" dirty="0" smtClean="0"/>
              <a:t>0</a:t>
            </a:r>
            <a:r>
              <a:rPr lang="en-US" sz="2400" dirty="0" smtClean="0"/>
              <a:t> - generalization rate obtained by the classifier trained on the real labels. </a:t>
            </a:r>
            <a:endParaRPr lang="en-US" sz="2400" dirty="0"/>
          </a:p>
        </p:txBody>
      </p:sp>
      <p:pic>
        <p:nvPicPr>
          <p:cNvPr id="1027" name="Picture 3"/>
          <p:cNvPicPr>
            <a:picLocks noChangeAspect="1" noChangeArrowheads="1"/>
          </p:cNvPicPr>
          <p:nvPr/>
        </p:nvPicPr>
        <p:blipFill>
          <a:blip r:embed="rId4" cstate="print"/>
          <a:srcRect/>
          <a:stretch>
            <a:fillRect/>
          </a:stretch>
        </p:blipFill>
        <p:spPr bwMode="auto">
          <a:xfrm>
            <a:off x="3810000" y="3200400"/>
            <a:ext cx="4929188" cy="36047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0"/>
            <a:ext cx="7772400" cy="1470025"/>
          </a:xfrm>
        </p:spPr>
        <p:txBody>
          <a:bodyPr/>
          <a:lstStyle/>
          <a:p>
            <a:r>
              <a:rPr lang="en-US" i="1" dirty="0" smtClean="0"/>
              <a:t>Major depressive disorder (MDD)</a:t>
            </a:r>
            <a:endParaRPr lang="en-US" i="1" dirty="0"/>
          </a:p>
        </p:txBody>
      </p:sp>
      <p:sp>
        <p:nvSpPr>
          <p:cNvPr id="3" name="Subtitle 2"/>
          <p:cNvSpPr>
            <a:spLocks noGrp="1"/>
          </p:cNvSpPr>
          <p:nvPr>
            <p:ph type="subTitle" idx="1"/>
          </p:nvPr>
        </p:nvSpPr>
        <p:spPr>
          <a:xfrm>
            <a:off x="457200" y="1447800"/>
            <a:ext cx="6248400" cy="4572000"/>
          </a:xfrm>
        </p:spPr>
        <p:txBody>
          <a:bodyPr>
            <a:normAutofit fontScale="92500" lnSpcReduction="20000"/>
          </a:bodyPr>
          <a:lstStyle/>
          <a:p>
            <a:pPr algn="l">
              <a:buFont typeface="Arial" pitchFamily="34" charset="0"/>
              <a:buChar char="•"/>
            </a:pPr>
            <a:r>
              <a:rPr lang="en-US" dirty="0" smtClean="0">
                <a:solidFill>
                  <a:schemeClr val="tx1"/>
                </a:solidFill>
              </a:rPr>
              <a:t> A</a:t>
            </a:r>
            <a:r>
              <a:rPr lang="en-US" dirty="0">
                <a:solidFill>
                  <a:schemeClr val="tx1"/>
                </a:solidFill>
              </a:rPr>
              <a:t> mental </a:t>
            </a:r>
            <a:r>
              <a:rPr lang="en-US" dirty="0" smtClean="0">
                <a:solidFill>
                  <a:schemeClr val="tx1"/>
                </a:solidFill>
              </a:rPr>
              <a:t>disorder</a:t>
            </a:r>
          </a:p>
          <a:p>
            <a:pPr algn="l">
              <a:buFont typeface="Arial" pitchFamily="34" charset="0"/>
              <a:buChar char="•"/>
            </a:pPr>
            <a:r>
              <a:rPr lang="en-US" dirty="0" smtClean="0">
                <a:solidFill>
                  <a:schemeClr val="tx1"/>
                </a:solidFill>
              </a:rPr>
              <a:t> Episodes of low mood, low self-esteem, fatigue, cognitive impairments, and loss of interest in normally enjoyable activities (</a:t>
            </a:r>
            <a:r>
              <a:rPr lang="en-US" dirty="0" err="1" smtClean="0">
                <a:solidFill>
                  <a:schemeClr val="tx1"/>
                </a:solidFill>
              </a:rPr>
              <a:t>anhedonia</a:t>
            </a:r>
            <a:r>
              <a:rPr lang="en-US" dirty="0" smtClean="0">
                <a:solidFill>
                  <a:schemeClr val="tx1"/>
                </a:solidFill>
              </a:rPr>
              <a:t>)</a:t>
            </a:r>
          </a:p>
          <a:p>
            <a:pPr algn="l">
              <a:buFont typeface="Arial" pitchFamily="34" charset="0"/>
              <a:buChar char="•"/>
            </a:pPr>
            <a:r>
              <a:rPr lang="en-US" dirty="0" smtClean="0">
                <a:solidFill>
                  <a:schemeClr val="tx1"/>
                </a:solidFill>
              </a:rPr>
              <a:t> Affects family, work or school life, sleeping and eating habits and general health</a:t>
            </a:r>
          </a:p>
          <a:p>
            <a:pPr algn="l">
              <a:buFont typeface="Arial" pitchFamily="34" charset="0"/>
              <a:buChar char="•"/>
            </a:pPr>
            <a:r>
              <a:rPr lang="en-US" dirty="0" smtClean="0">
                <a:solidFill>
                  <a:schemeClr val="tx1"/>
                </a:solidFill>
              </a:rPr>
              <a:t> Most common time of onset is between the ages of 20 and 30 years</a:t>
            </a:r>
          </a:p>
          <a:p>
            <a:pPr algn="l">
              <a:buFont typeface="Arial" pitchFamily="34" charset="0"/>
              <a:buChar char="•"/>
            </a:pPr>
            <a:endParaRPr lang="en-US" dirty="0"/>
          </a:p>
        </p:txBody>
      </p:sp>
      <p:pic>
        <p:nvPicPr>
          <p:cNvPr id="4" name="Picture 3" descr="Vincent_Willem_van_Gogh_002.jpg"/>
          <p:cNvPicPr>
            <a:picLocks noChangeAspect="1"/>
          </p:cNvPicPr>
          <p:nvPr/>
        </p:nvPicPr>
        <p:blipFill>
          <a:blip r:embed="rId2" cstate="print"/>
          <a:stretch>
            <a:fillRect/>
          </a:stretch>
        </p:blipFill>
        <p:spPr>
          <a:xfrm>
            <a:off x="6654800" y="1371600"/>
            <a:ext cx="2108200" cy="2706929"/>
          </a:xfrm>
          <a:prstGeom prst="rect">
            <a:avLst/>
          </a:prstGeom>
        </p:spPr>
      </p:pic>
      <p:sp>
        <p:nvSpPr>
          <p:cNvPr id="5" name="TextBox 4"/>
          <p:cNvSpPr txBox="1"/>
          <p:nvPr/>
        </p:nvSpPr>
        <p:spPr>
          <a:xfrm>
            <a:off x="6629400" y="4114800"/>
            <a:ext cx="2209800" cy="523220"/>
          </a:xfrm>
          <a:prstGeom prst="rect">
            <a:avLst/>
          </a:prstGeom>
          <a:noFill/>
        </p:spPr>
        <p:txBody>
          <a:bodyPr wrap="square" rtlCol="1">
            <a:spAutoFit/>
          </a:bodyPr>
          <a:lstStyle/>
          <a:p>
            <a:r>
              <a:rPr lang="en-US" sz="1400" dirty="0" smtClean="0"/>
              <a:t>Vincent van Gogh's 1890 </a:t>
            </a:r>
            <a:br>
              <a:rPr lang="en-US" sz="1400" dirty="0" smtClean="0"/>
            </a:br>
            <a:r>
              <a:rPr lang="en-US" sz="1400" i="1" dirty="0" smtClean="0"/>
              <a:t>Sorrowing old man</a:t>
            </a:r>
            <a:endParaRPr lang="he-IL"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Classification results</a:t>
            </a:r>
            <a:r>
              <a:rPr lang="en-US" dirty="0" smtClean="0"/>
              <a:t> – Lord et. al</a:t>
            </a:r>
            <a:endParaRPr lang="en-US" dirty="0"/>
          </a:p>
        </p:txBody>
      </p:sp>
      <p:sp>
        <p:nvSpPr>
          <p:cNvPr id="3" name="Content Placeholder 2"/>
          <p:cNvSpPr>
            <a:spLocks noGrp="1"/>
          </p:cNvSpPr>
          <p:nvPr>
            <p:ph idx="1"/>
          </p:nvPr>
        </p:nvSpPr>
        <p:spPr>
          <a:xfrm>
            <a:off x="457200" y="1447801"/>
            <a:ext cx="8229600" cy="990599"/>
          </a:xfrm>
        </p:spPr>
        <p:txBody>
          <a:bodyPr>
            <a:normAutofit lnSpcReduction="10000"/>
          </a:bodyPr>
          <a:lstStyle/>
          <a:p>
            <a:r>
              <a:rPr lang="en-US" sz="2800" dirty="0" smtClean="0"/>
              <a:t>ACC using top 2 features = 90%</a:t>
            </a:r>
          </a:p>
          <a:p>
            <a:r>
              <a:rPr lang="en-US" sz="2800" dirty="0" smtClean="0"/>
              <a:t>ACC using top 6 features &gt; </a:t>
            </a:r>
            <a:r>
              <a:rPr lang="en-US" sz="2800" b="1" dirty="0" smtClean="0"/>
              <a:t>99%</a:t>
            </a:r>
            <a:endParaRPr lang="en-US" sz="2800" b="1" dirty="0"/>
          </a:p>
        </p:txBody>
      </p:sp>
      <p:pic>
        <p:nvPicPr>
          <p:cNvPr id="3075" name="Picture 3"/>
          <p:cNvPicPr>
            <a:picLocks noChangeAspect="1" noChangeArrowheads="1"/>
          </p:cNvPicPr>
          <p:nvPr/>
        </p:nvPicPr>
        <p:blipFill>
          <a:blip r:embed="rId3" cstate="print"/>
          <a:srcRect/>
          <a:stretch>
            <a:fillRect/>
          </a:stretch>
        </p:blipFill>
        <p:spPr bwMode="auto">
          <a:xfrm>
            <a:off x="228600" y="2514600"/>
            <a:ext cx="4972195" cy="3581400"/>
          </a:xfrm>
          <a:prstGeom prst="rect">
            <a:avLst/>
          </a:prstGeom>
          <a:noFill/>
          <a:ln w="9525">
            <a:noFill/>
            <a:miter lim="800000"/>
            <a:headEnd/>
            <a:tailEnd/>
          </a:ln>
        </p:spPr>
      </p:pic>
      <p:pic>
        <p:nvPicPr>
          <p:cNvPr id="3077" name="Picture 5"/>
          <p:cNvPicPr>
            <a:picLocks noChangeAspect="1" noChangeArrowheads="1"/>
          </p:cNvPicPr>
          <p:nvPr/>
        </p:nvPicPr>
        <p:blipFill>
          <a:blip r:embed="rId4" cstate="print"/>
          <a:srcRect/>
          <a:stretch>
            <a:fillRect/>
          </a:stretch>
        </p:blipFill>
        <p:spPr bwMode="auto">
          <a:xfrm>
            <a:off x="4191000" y="2590800"/>
            <a:ext cx="4257675" cy="3171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Classification results</a:t>
            </a:r>
            <a:r>
              <a:rPr lang="en-US" dirty="0" smtClean="0"/>
              <a:t> – Lord et. al</a:t>
            </a:r>
            <a:endParaRPr lang="en-US" dirty="0"/>
          </a:p>
        </p:txBody>
      </p:sp>
      <p:pic>
        <p:nvPicPr>
          <p:cNvPr id="2051" name="Picture 3"/>
          <p:cNvPicPr>
            <a:picLocks noChangeAspect="1" noChangeArrowheads="1"/>
          </p:cNvPicPr>
          <p:nvPr/>
        </p:nvPicPr>
        <p:blipFill>
          <a:blip r:embed="rId3" cstate="print"/>
          <a:srcRect/>
          <a:stretch>
            <a:fillRect/>
          </a:stretch>
        </p:blipFill>
        <p:spPr bwMode="auto">
          <a:xfrm>
            <a:off x="838200" y="1295400"/>
            <a:ext cx="7696201" cy="54140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i="1" dirty="0" smtClean="0"/>
              <a:t>Interpretation</a:t>
            </a:r>
            <a:r>
              <a:rPr lang="en-US" dirty="0" smtClean="0"/>
              <a:t> – </a:t>
            </a:r>
            <a:r>
              <a:rPr lang="en-US" dirty="0" err="1" smtClean="0"/>
              <a:t>Zang</a:t>
            </a:r>
            <a:r>
              <a:rPr lang="en-US" dirty="0" smtClean="0"/>
              <a:t> et. al</a:t>
            </a:r>
            <a:endParaRPr lang="en-US" dirty="0"/>
          </a:p>
        </p:txBody>
      </p:sp>
      <p:pic>
        <p:nvPicPr>
          <p:cNvPr id="4099" name="Picture 3"/>
          <p:cNvPicPr>
            <a:picLocks noChangeAspect="1" noChangeArrowheads="1"/>
          </p:cNvPicPr>
          <p:nvPr/>
        </p:nvPicPr>
        <p:blipFill>
          <a:blip r:embed="rId3" cstate="print"/>
          <a:srcRect/>
          <a:stretch>
            <a:fillRect/>
          </a:stretch>
        </p:blipFill>
        <p:spPr bwMode="auto">
          <a:xfrm>
            <a:off x="304800" y="1019175"/>
            <a:ext cx="8543925" cy="5838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609600" y="1066800"/>
            <a:ext cx="7977188" cy="5418957"/>
          </a:xfrm>
          <a:prstGeom prst="rect">
            <a:avLst/>
          </a:prstGeom>
          <a:noFill/>
          <a:ln w="9525">
            <a:noFill/>
            <a:miter lim="800000"/>
            <a:headEnd/>
            <a:tailEnd/>
          </a:ln>
        </p:spPr>
      </p:pic>
      <p:sp>
        <p:nvSpPr>
          <p:cNvPr id="5" name="Title 1"/>
          <p:cNvSpPr>
            <a:spLocks noGrp="1"/>
          </p:cNvSpPr>
          <p:nvPr>
            <p:ph type="title"/>
          </p:nvPr>
        </p:nvSpPr>
        <p:spPr>
          <a:xfrm>
            <a:off x="381000" y="152400"/>
            <a:ext cx="8229600" cy="1143000"/>
          </a:xfrm>
        </p:spPr>
        <p:txBody>
          <a:bodyPr/>
          <a:lstStyle/>
          <a:p>
            <a:r>
              <a:rPr lang="en-US" i="1" dirty="0" smtClean="0"/>
              <a:t>Interpretation</a:t>
            </a:r>
            <a:r>
              <a:rPr lang="en-US" dirty="0" smtClean="0"/>
              <a:t> – </a:t>
            </a:r>
            <a:r>
              <a:rPr lang="en-US" dirty="0" err="1" smtClean="0"/>
              <a:t>Zang</a:t>
            </a:r>
            <a:r>
              <a:rPr lang="en-US" dirty="0" smtClean="0"/>
              <a:t> et. al</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Default mode network (DMN)</a:t>
            </a:r>
            <a:endParaRPr lang="en-US" i="1" dirty="0"/>
          </a:p>
        </p:txBody>
      </p:sp>
      <p:sp>
        <p:nvSpPr>
          <p:cNvPr id="3" name="Content Placeholder 2"/>
          <p:cNvSpPr>
            <a:spLocks noGrp="1"/>
          </p:cNvSpPr>
          <p:nvPr>
            <p:ph idx="1"/>
          </p:nvPr>
        </p:nvSpPr>
        <p:spPr>
          <a:xfrm>
            <a:off x="457200" y="1600200"/>
            <a:ext cx="7391400" cy="4525963"/>
          </a:xfrm>
        </p:spPr>
        <p:txBody>
          <a:bodyPr>
            <a:normAutofit lnSpcReduction="10000"/>
          </a:bodyPr>
          <a:lstStyle/>
          <a:p>
            <a:r>
              <a:rPr lang="en-US" dirty="0" smtClean="0"/>
              <a:t>A</a:t>
            </a:r>
            <a:r>
              <a:rPr lang="en-US" b="1" dirty="0" smtClean="0"/>
              <a:t> </a:t>
            </a:r>
            <a:r>
              <a:rPr lang="en-US" dirty="0" smtClean="0"/>
              <a:t>network of brain regions that are most active at rest, i.e., when the individual is not engaged in any task</a:t>
            </a:r>
          </a:p>
          <a:p>
            <a:r>
              <a:rPr lang="en-US" dirty="0" smtClean="0"/>
              <a:t>Deactivated during task</a:t>
            </a:r>
          </a:p>
          <a:p>
            <a:r>
              <a:rPr lang="en-US" dirty="0" smtClean="0"/>
              <a:t>Characterized by coherent neuronal oscillations at a rate lower than 0.1 Hz (one ever ten seconds)</a:t>
            </a:r>
          </a:p>
          <a:p>
            <a:r>
              <a:rPr lang="en-US" dirty="0" smtClean="0"/>
              <a:t>Is implicated as involved in introspection, or self-referential thought</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7467600" y="2193591"/>
            <a:ext cx="1466850" cy="222600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Cerebellum (Latin for little brain)</a:t>
            </a:r>
            <a:endParaRPr lang="en-US" dirty="0"/>
          </a:p>
        </p:txBody>
      </p:sp>
      <p:sp>
        <p:nvSpPr>
          <p:cNvPr id="3" name="Content Placeholder 2"/>
          <p:cNvSpPr>
            <a:spLocks noGrp="1"/>
          </p:cNvSpPr>
          <p:nvPr>
            <p:ph idx="1"/>
          </p:nvPr>
        </p:nvSpPr>
        <p:spPr>
          <a:xfrm>
            <a:off x="457200" y="1371600"/>
            <a:ext cx="6553200" cy="2743200"/>
          </a:xfrm>
        </p:spPr>
        <p:txBody>
          <a:bodyPr>
            <a:normAutofit lnSpcReduction="10000"/>
          </a:bodyPr>
          <a:lstStyle/>
          <a:p>
            <a:r>
              <a:rPr lang="en-US" sz="3000" dirty="0" smtClean="0"/>
              <a:t>Plays an important role in motor control (contributes to coordination, precision, and  timing)</a:t>
            </a:r>
          </a:p>
          <a:p>
            <a:r>
              <a:rPr lang="en-US" sz="3000" dirty="0" smtClean="0"/>
              <a:t>May also be involved in some cognitive functions such as attention and language</a:t>
            </a:r>
          </a:p>
          <a:p>
            <a:pPr>
              <a:buNone/>
            </a:pP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6494858" y="1371600"/>
            <a:ext cx="2382441" cy="2209800"/>
          </a:xfrm>
          <a:prstGeom prst="rect">
            <a:avLst/>
          </a:prstGeom>
          <a:noFill/>
          <a:ln w="9525">
            <a:noFill/>
            <a:miter lim="800000"/>
            <a:headEnd/>
            <a:tailEnd/>
          </a:ln>
        </p:spPr>
      </p:pic>
      <p:sp>
        <p:nvSpPr>
          <p:cNvPr id="7" name="TextBox 6"/>
          <p:cNvSpPr txBox="1"/>
          <p:nvPr/>
        </p:nvSpPr>
        <p:spPr>
          <a:xfrm>
            <a:off x="457200" y="4114800"/>
            <a:ext cx="7315200" cy="3108543"/>
          </a:xfrm>
          <a:prstGeom prst="rect">
            <a:avLst/>
          </a:prstGeom>
          <a:noFill/>
        </p:spPr>
        <p:txBody>
          <a:bodyPr wrap="square" rtlCol="0">
            <a:spAutoFit/>
          </a:bodyPr>
          <a:lstStyle/>
          <a:p>
            <a:pPr>
              <a:buFont typeface="Arial" pitchFamily="34" charset="0"/>
              <a:buChar char="•"/>
            </a:pPr>
            <a:r>
              <a:rPr lang="en-US" sz="2800" dirty="0" smtClean="0"/>
              <a:t> Implicated as involved also in regulating fear and pleasure responses</a:t>
            </a:r>
          </a:p>
          <a:p>
            <a:pPr>
              <a:buFont typeface="Arial" pitchFamily="34" charset="0"/>
              <a:buChar char="•"/>
            </a:pPr>
            <a:r>
              <a:rPr lang="en-US" sz="2800" dirty="0" smtClean="0"/>
              <a:t> Receives input from sensory systems of the spinal cord and from other parts of the brain, and integrates these inputs to fine tune motor activity</a:t>
            </a:r>
          </a:p>
          <a:p>
            <a:pPr>
              <a:buFont typeface="Arial" pitchFamily="34" charset="0"/>
              <a:buChar char="•"/>
            </a:pPr>
            <a:endParaRPr lang="en-US" sz="2800" dirty="0"/>
          </a:p>
        </p:txBody>
      </p:sp>
      <p:pic>
        <p:nvPicPr>
          <p:cNvPr id="1026" name="Picture 2"/>
          <p:cNvPicPr>
            <a:picLocks noChangeAspect="1" noChangeArrowheads="1"/>
          </p:cNvPicPr>
          <p:nvPr/>
        </p:nvPicPr>
        <p:blipFill>
          <a:blip r:embed="rId4" cstate="print"/>
          <a:srcRect/>
          <a:stretch>
            <a:fillRect/>
          </a:stretch>
        </p:blipFill>
        <p:spPr bwMode="auto">
          <a:xfrm>
            <a:off x="6400800" y="3581400"/>
            <a:ext cx="2481368" cy="18255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Discussion</a:t>
            </a:r>
            <a:r>
              <a:rPr lang="en-US" dirty="0" smtClean="0"/>
              <a:t> – </a:t>
            </a:r>
            <a:r>
              <a:rPr lang="en-US" dirty="0" err="1" smtClean="0"/>
              <a:t>Zang</a:t>
            </a:r>
            <a:r>
              <a:rPr lang="en-US" dirty="0" smtClean="0"/>
              <a:t> et. al</a:t>
            </a:r>
            <a:endParaRPr lang="en-US" dirty="0"/>
          </a:p>
        </p:txBody>
      </p:sp>
      <p:sp>
        <p:nvSpPr>
          <p:cNvPr id="3" name="Content Placeholder 2"/>
          <p:cNvSpPr>
            <a:spLocks noGrp="1"/>
          </p:cNvSpPr>
          <p:nvPr>
            <p:ph idx="1"/>
          </p:nvPr>
        </p:nvSpPr>
        <p:spPr/>
        <p:txBody>
          <a:bodyPr>
            <a:normAutofit lnSpcReduction="10000"/>
          </a:bodyPr>
          <a:lstStyle/>
          <a:p>
            <a:r>
              <a:rPr lang="en-US" dirty="0" smtClean="0"/>
              <a:t>Altered FC of DMN regions known to be involved in self-referential activity </a:t>
            </a:r>
          </a:p>
          <a:p>
            <a:r>
              <a:rPr lang="en-US" dirty="0" smtClean="0"/>
              <a:t>Abnormalities found in affective network RS FC (</a:t>
            </a:r>
            <a:r>
              <a:rPr lang="en-US" dirty="0" err="1" smtClean="0"/>
              <a:t>amygdala</a:t>
            </a:r>
            <a:r>
              <a:rPr lang="en-US" dirty="0" smtClean="0"/>
              <a:t> and temporal poles exhibit the greatest region weights)</a:t>
            </a:r>
          </a:p>
          <a:p>
            <a:r>
              <a:rPr lang="en-US" dirty="0" smtClean="0"/>
              <a:t>Aberrant visual* cortical areas RS FC</a:t>
            </a:r>
          </a:p>
          <a:p>
            <a:r>
              <a:rPr lang="en-US" dirty="0" smtClean="0"/>
              <a:t>Surprisingly, altered FC observed between the cerebellum and the regions in the DMN and affective network</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810000" cy="1143000"/>
          </a:xfrm>
        </p:spPr>
        <p:txBody>
          <a:bodyPr>
            <a:normAutofit fontScale="90000"/>
          </a:bodyPr>
          <a:lstStyle/>
          <a:p>
            <a:r>
              <a:rPr lang="en-US" i="1" dirty="0" smtClean="0"/>
              <a:t>Interpretation</a:t>
            </a:r>
            <a:r>
              <a:rPr lang="en-US" dirty="0" smtClean="0"/>
              <a:t>  Lord et. al</a:t>
            </a:r>
            <a:endParaRPr lang="en-US" dirty="0"/>
          </a:p>
        </p:txBody>
      </p:sp>
      <p:pic>
        <p:nvPicPr>
          <p:cNvPr id="6146" name="Picture 2"/>
          <p:cNvPicPr>
            <a:picLocks noGrp="1" noChangeAspect="1" noChangeArrowheads="1"/>
          </p:cNvPicPr>
          <p:nvPr>
            <p:ph idx="1"/>
          </p:nvPr>
        </p:nvPicPr>
        <p:blipFill>
          <a:blip r:embed="rId3" cstate="print"/>
          <a:srcRect/>
          <a:stretch>
            <a:fillRect/>
          </a:stretch>
        </p:blipFill>
        <p:spPr bwMode="auto">
          <a:xfrm>
            <a:off x="4620049" y="76200"/>
            <a:ext cx="4142951" cy="6697919"/>
          </a:xfrm>
          <a:prstGeom prst="rect">
            <a:avLst/>
          </a:prstGeom>
          <a:noFill/>
          <a:ln w="9525">
            <a:noFill/>
            <a:miter lim="800000"/>
            <a:headEnd/>
            <a:tailEnd/>
          </a:ln>
        </p:spPr>
      </p:pic>
      <p:sp>
        <p:nvSpPr>
          <p:cNvPr id="6" name="Rectangle 5"/>
          <p:cNvSpPr/>
          <p:nvPr/>
        </p:nvSpPr>
        <p:spPr>
          <a:xfrm>
            <a:off x="6263898" y="2102604"/>
            <a:ext cx="533400" cy="228600"/>
          </a:xfrm>
          <a:prstGeom prst="rect">
            <a:avLst/>
          </a:prstGeom>
          <a:solidFill>
            <a:srgbClr val="FF0000">
              <a:alpha val="32000"/>
            </a:srgbClr>
          </a:solidFill>
          <a:ln>
            <a:noFill/>
          </a:ln>
          <a:effectLst>
            <a:outerShdw blurRad="50800" dist="50800" dir="54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248400" y="5791200"/>
            <a:ext cx="838200" cy="228600"/>
          </a:xfrm>
          <a:prstGeom prst="rect">
            <a:avLst/>
          </a:prstGeom>
          <a:solidFill>
            <a:srgbClr val="FF0000">
              <a:alpha val="32000"/>
            </a:srgbClr>
          </a:solidFill>
          <a:ln>
            <a:noFill/>
          </a:ln>
          <a:effectLst>
            <a:outerShdw blurRad="50800" dist="50800" dir="54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248400" y="2362200"/>
            <a:ext cx="838200" cy="228600"/>
          </a:xfrm>
          <a:prstGeom prst="rect">
            <a:avLst/>
          </a:prstGeom>
          <a:solidFill>
            <a:srgbClr val="FF0000">
              <a:alpha val="32000"/>
            </a:srgbClr>
          </a:solidFill>
          <a:ln>
            <a:noFill/>
          </a:ln>
          <a:effectLst>
            <a:outerShdw blurRad="50800" dist="50800" dir="54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248400" y="6248400"/>
            <a:ext cx="838200" cy="228600"/>
          </a:xfrm>
          <a:prstGeom prst="rect">
            <a:avLst/>
          </a:prstGeom>
          <a:solidFill>
            <a:srgbClr val="FF0000">
              <a:alpha val="32000"/>
            </a:srgbClr>
          </a:solidFill>
          <a:ln>
            <a:noFill/>
          </a:ln>
          <a:effectLst>
            <a:outerShdw blurRad="50800" dist="50800" dir="54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248400" y="3429000"/>
            <a:ext cx="838200" cy="228600"/>
          </a:xfrm>
          <a:prstGeom prst="rect">
            <a:avLst/>
          </a:prstGeom>
          <a:solidFill>
            <a:srgbClr val="FF0000">
              <a:alpha val="32000"/>
            </a:srgbClr>
          </a:solidFill>
          <a:ln>
            <a:noFill/>
          </a:ln>
          <a:effectLst>
            <a:outerShdw blurRad="50800" dist="50800" dir="54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248400" y="1905000"/>
            <a:ext cx="838200" cy="228600"/>
          </a:xfrm>
          <a:prstGeom prst="rect">
            <a:avLst/>
          </a:prstGeom>
          <a:solidFill>
            <a:srgbClr val="FF0000">
              <a:alpha val="32000"/>
            </a:srgbClr>
          </a:solidFill>
          <a:ln>
            <a:noFill/>
          </a:ln>
          <a:effectLst>
            <a:outerShdw blurRad="50800" dist="50800" dir="54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6248400" y="1219200"/>
            <a:ext cx="838200" cy="228600"/>
          </a:xfrm>
          <a:prstGeom prst="rect">
            <a:avLst/>
          </a:prstGeom>
          <a:solidFill>
            <a:srgbClr val="FF0000">
              <a:alpha val="32000"/>
            </a:srgbClr>
          </a:solidFill>
          <a:ln>
            <a:noFill/>
          </a:ln>
          <a:effectLst>
            <a:outerShdw blurRad="50800" dist="50800" dir="54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6248400" y="1676400"/>
            <a:ext cx="533400" cy="228600"/>
          </a:xfrm>
          <a:prstGeom prst="rect">
            <a:avLst/>
          </a:prstGeom>
          <a:solidFill>
            <a:srgbClr val="FF0000">
              <a:alpha val="32000"/>
            </a:srgbClr>
          </a:solidFill>
          <a:ln>
            <a:noFill/>
          </a:ln>
          <a:effectLst>
            <a:outerShdw blurRad="50800" dist="50800" dir="54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280204" y="4283102"/>
            <a:ext cx="533400" cy="228600"/>
          </a:xfrm>
          <a:prstGeom prst="rect">
            <a:avLst/>
          </a:prstGeom>
          <a:solidFill>
            <a:srgbClr val="FF0000">
              <a:alpha val="32000"/>
            </a:srgbClr>
          </a:solidFill>
          <a:ln>
            <a:noFill/>
          </a:ln>
          <a:effectLst>
            <a:outerShdw blurRad="50800" dist="50800" dir="54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248400" y="5145155"/>
            <a:ext cx="838200" cy="228600"/>
          </a:xfrm>
          <a:prstGeom prst="rect">
            <a:avLst/>
          </a:prstGeom>
          <a:solidFill>
            <a:srgbClr val="FF0000">
              <a:alpha val="32000"/>
            </a:srgbClr>
          </a:solidFill>
          <a:ln>
            <a:noFill/>
          </a:ln>
          <a:effectLst>
            <a:outerShdw blurRad="50800" dist="50800" dir="54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284845" y="5386347"/>
            <a:ext cx="838200" cy="228600"/>
          </a:xfrm>
          <a:prstGeom prst="rect">
            <a:avLst/>
          </a:prstGeom>
          <a:solidFill>
            <a:srgbClr val="FF0000">
              <a:alpha val="32000"/>
            </a:srgbClr>
          </a:solidFill>
          <a:ln>
            <a:noFill/>
          </a:ln>
          <a:effectLst>
            <a:outerShdw blurRad="50800" dist="50800" dir="54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248400" y="4953000"/>
            <a:ext cx="838200" cy="228600"/>
          </a:xfrm>
          <a:prstGeom prst="rect">
            <a:avLst/>
          </a:prstGeom>
          <a:solidFill>
            <a:schemeClr val="accent2">
              <a:lumMod val="60000"/>
              <a:lumOff val="40000"/>
              <a:alpha val="32000"/>
            </a:schemeClr>
          </a:solidFill>
          <a:ln>
            <a:noFill/>
          </a:ln>
          <a:effectLst>
            <a:outerShdw blurRad="50800" dist="50800" dir="54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48400" y="5562600"/>
            <a:ext cx="838200" cy="228600"/>
          </a:xfrm>
          <a:prstGeom prst="rect">
            <a:avLst/>
          </a:prstGeom>
          <a:solidFill>
            <a:schemeClr val="accent2">
              <a:lumMod val="60000"/>
              <a:lumOff val="40000"/>
              <a:alpha val="32000"/>
            </a:schemeClr>
          </a:solidFill>
          <a:ln>
            <a:noFill/>
          </a:ln>
          <a:effectLst>
            <a:outerShdw blurRad="50800" dist="50800" dir="54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3" cstate="print"/>
          <a:srcRect/>
          <a:stretch>
            <a:fillRect/>
          </a:stretch>
        </p:blipFill>
        <p:spPr bwMode="auto">
          <a:xfrm>
            <a:off x="393207" y="914400"/>
            <a:ext cx="3340593" cy="4800600"/>
          </a:xfrm>
          <a:prstGeom prst="rect">
            <a:avLst/>
          </a:prstGeom>
          <a:noFill/>
          <a:ln w="9525">
            <a:noFill/>
            <a:miter lim="800000"/>
            <a:headEnd/>
            <a:tailEnd/>
          </a:ln>
        </p:spPr>
      </p:pic>
      <p:sp>
        <p:nvSpPr>
          <p:cNvPr id="6" name="TextBox 5"/>
          <p:cNvSpPr txBox="1"/>
          <p:nvPr/>
        </p:nvSpPr>
        <p:spPr>
          <a:xfrm>
            <a:off x="1524000" y="152400"/>
            <a:ext cx="5410200" cy="461665"/>
          </a:xfrm>
          <a:prstGeom prst="rect">
            <a:avLst/>
          </a:prstGeom>
          <a:noFill/>
        </p:spPr>
        <p:txBody>
          <a:bodyPr wrap="square" rtlCol="0">
            <a:spAutoFit/>
          </a:bodyPr>
          <a:lstStyle/>
          <a:p>
            <a:r>
              <a:rPr lang="en-US" sz="2400" b="1" dirty="0" smtClean="0"/>
              <a:t>Figure 5: Changes in participation index</a:t>
            </a:r>
            <a:endParaRPr lang="en-US" sz="2400" b="1" dirty="0"/>
          </a:p>
        </p:txBody>
      </p:sp>
      <p:pic>
        <p:nvPicPr>
          <p:cNvPr id="7172" name="Picture 4"/>
          <p:cNvPicPr>
            <a:picLocks noChangeAspect="1" noChangeArrowheads="1"/>
          </p:cNvPicPr>
          <p:nvPr/>
        </p:nvPicPr>
        <p:blipFill>
          <a:blip r:embed="rId4" cstate="print"/>
          <a:srcRect/>
          <a:stretch>
            <a:fillRect/>
          </a:stretch>
        </p:blipFill>
        <p:spPr bwMode="auto">
          <a:xfrm>
            <a:off x="3657600" y="762000"/>
            <a:ext cx="5162550" cy="5638800"/>
          </a:xfrm>
          <a:prstGeom prst="rect">
            <a:avLst/>
          </a:prstGeom>
          <a:noFill/>
          <a:ln w="9525">
            <a:noFill/>
            <a:miter lim="800000"/>
            <a:headEnd/>
            <a:tailEnd/>
          </a:ln>
        </p:spPr>
      </p:pic>
      <p:pic>
        <p:nvPicPr>
          <p:cNvPr id="7173" name="Picture 5"/>
          <p:cNvPicPr>
            <a:picLocks noChangeAspect="1" noChangeArrowheads="1"/>
          </p:cNvPicPr>
          <p:nvPr/>
        </p:nvPicPr>
        <p:blipFill>
          <a:blip r:embed="rId5" cstate="print"/>
          <a:srcRect/>
          <a:stretch>
            <a:fillRect/>
          </a:stretch>
        </p:blipFill>
        <p:spPr bwMode="auto">
          <a:xfrm>
            <a:off x="609600" y="5943600"/>
            <a:ext cx="2886075" cy="400050"/>
          </a:xfrm>
          <a:prstGeom prst="rect">
            <a:avLst/>
          </a:prstGeom>
          <a:noFill/>
          <a:ln w="9525">
            <a:noFill/>
            <a:miter lim="800000"/>
            <a:headEnd/>
            <a:tailEnd/>
          </a:ln>
        </p:spPr>
      </p:pic>
      <p:pic>
        <p:nvPicPr>
          <p:cNvPr id="7174" name="Picture 6"/>
          <p:cNvPicPr>
            <a:picLocks noChangeAspect="1" noChangeArrowheads="1"/>
          </p:cNvPicPr>
          <p:nvPr/>
        </p:nvPicPr>
        <p:blipFill>
          <a:blip r:embed="rId6" cstate="print"/>
          <a:srcRect/>
          <a:stretch>
            <a:fillRect/>
          </a:stretch>
        </p:blipFill>
        <p:spPr bwMode="auto">
          <a:xfrm>
            <a:off x="838200" y="6324600"/>
            <a:ext cx="2981325" cy="381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Discussion-</a:t>
            </a:r>
            <a:r>
              <a:rPr lang="en-US" dirty="0" smtClean="0"/>
              <a:t> Lord et. al</a:t>
            </a:r>
            <a:endParaRPr lang="en-US" dirty="0"/>
          </a:p>
        </p:txBody>
      </p:sp>
      <p:sp>
        <p:nvSpPr>
          <p:cNvPr id="3" name="Content Placeholder 2"/>
          <p:cNvSpPr>
            <a:spLocks noGrp="1"/>
          </p:cNvSpPr>
          <p:nvPr>
            <p:ph idx="1"/>
          </p:nvPr>
        </p:nvSpPr>
        <p:spPr>
          <a:xfrm>
            <a:off x="457200" y="1600200"/>
            <a:ext cx="8458200" cy="4525963"/>
          </a:xfrm>
        </p:spPr>
        <p:txBody>
          <a:bodyPr>
            <a:normAutofit lnSpcReduction="10000"/>
          </a:bodyPr>
          <a:lstStyle/>
          <a:p>
            <a:r>
              <a:rPr lang="en-US" dirty="0" smtClean="0"/>
              <a:t>No between group differences detected in whole brain measures of functional organization (path length &amp;small world index)</a:t>
            </a:r>
          </a:p>
          <a:p>
            <a:r>
              <a:rPr lang="en-US" smtClean="0"/>
              <a:t>PI in comparison to other topological measures  made the biggest contribution  to group diff</a:t>
            </a:r>
            <a:endParaRPr lang="en-US" dirty="0" smtClean="0"/>
          </a:p>
          <a:p>
            <a:r>
              <a:rPr lang="en-US" i="1" dirty="0" smtClean="0"/>
              <a:t>Increased inter modular crosstalk for superior frontal and parietal regions in MDD</a:t>
            </a:r>
          </a:p>
          <a:p>
            <a:r>
              <a:rPr lang="en-US" i="1" dirty="0" smtClean="0"/>
              <a:t>Increased within module connections of inferior occipital parietal and subcortical  regions</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MDD Diagnosis</a:t>
            </a:r>
            <a:endParaRPr lang="en-US" i="1" dirty="0"/>
          </a:p>
        </p:txBody>
      </p:sp>
      <p:sp>
        <p:nvSpPr>
          <p:cNvPr id="3" name="Content Placeholder 2"/>
          <p:cNvSpPr>
            <a:spLocks noGrp="1"/>
          </p:cNvSpPr>
          <p:nvPr>
            <p:ph idx="1"/>
          </p:nvPr>
        </p:nvSpPr>
        <p:spPr/>
        <p:txBody>
          <a:bodyPr>
            <a:normAutofit lnSpcReduction="10000"/>
          </a:bodyPr>
          <a:lstStyle/>
          <a:p>
            <a:r>
              <a:rPr lang="en-US" dirty="0" smtClean="0"/>
              <a:t> Self-reported experiences</a:t>
            </a:r>
          </a:p>
          <a:p>
            <a:r>
              <a:rPr lang="en-US" dirty="0" smtClean="0"/>
              <a:t>Behavior reported by relatives or friends</a:t>
            </a:r>
          </a:p>
          <a:p>
            <a:r>
              <a:rPr lang="en-US" dirty="0" smtClean="0"/>
              <a:t>Questionnaires. Gold standard: Hamilton scale for depression (HAM-D)* </a:t>
            </a:r>
          </a:p>
          <a:p>
            <a:r>
              <a:rPr lang="en-US" dirty="0" smtClean="0"/>
              <a:t>Tests for physical conditions that may cause similar symptoms</a:t>
            </a:r>
          </a:p>
          <a:p>
            <a:r>
              <a:rPr lang="en-US" dirty="0" smtClean="0"/>
              <a:t>Miss diagnosis by primary care physicians: 65% false negatives and almost 20% false positives</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Discussion</a:t>
            </a:r>
            <a:endParaRPr lang="en-US" dirty="0"/>
          </a:p>
        </p:txBody>
      </p:sp>
      <p:sp>
        <p:nvSpPr>
          <p:cNvPr id="3" name="Content Placeholder 2"/>
          <p:cNvSpPr>
            <a:spLocks noGrp="1"/>
          </p:cNvSpPr>
          <p:nvPr>
            <p:ph idx="1"/>
          </p:nvPr>
        </p:nvSpPr>
        <p:spPr/>
        <p:txBody>
          <a:bodyPr>
            <a:normAutofit/>
          </a:bodyPr>
          <a:lstStyle/>
          <a:p>
            <a:r>
              <a:rPr lang="en-US" dirty="0" smtClean="0"/>
              <a:t>Depressed patients can be distinguished from healthy controls using whole-brain RS fMRI with high accuracy and sensitivity</a:t>
            </a:r>
          </a:p>
          <a:p>
            <a:r>
              <a:rPr lang="en-US" dirty="0" smtClean="0"/>
              <a:t>Several regions including Thalamus, ACC, visual and motor related areas were found to have altered FC in MDD in both studies</a:t>
            </a:r>
          </a:p>
          <a:p>
            <a:r>
              <a:rPr lang="en-US" dirty="0" smtClean="0"/>
              <a:t>Cerebellum regions should not be excluded from analysis</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can we learn from these studies?</a:t>
            </a:r>
            <a:endParaRPr lang="en-US" dirty="0"/>
          </a:p>
        </p:txBody>
      </p:sp>
      <p:sp>
        <p:nvSpPr>
          <p:cNvPr id="3" name="Content Placeholder 2"/>
          <p:cNvSpPr>
            <a:spLocks noGrp="1"/>
          </p:cNvSpPr>
          <p:nvPr>
            <p:ph idx="1"/>
          </p:nvPr>
        </p:nvSpPr>
        <p:spPr/>
        <p:txBody>
          <a:bodyPr/>
          <a:lstStyle/>
          <a:p>
            <a:r>
              <a:rPr lang="en-US" dirty="0" smtClean="0"/>
              <a:t>Look at consensus FCs</a:t>
            </a:r>
          </a:p>
          <a:p>
            <a:r>
              <a:rPr lang="en-US" dirty="0" smtClean="0"/>
              <a:t>Consider normalizing correlation values according to inter-regional distance</a:t>
            </a:r>
          </a:p>
          <a:p>
            <a:r>
              <a:rPr lang="en-US" dirty="0" smtClean="0"/>
              <a:t>Consider using graph metrics for classification</a:t>
            </a:r>
          </a:p>
          <a:p>
            <a:r>
              <a:rPr lang="en-US" dirty="0" smtClean="0"/>
              <a:t>Consider using graph metrics to characterize differences between two resting state sessions (e.g. before and after stress)</a:t>
            </a:r>
          </a:p>
          <a:p>
            <a:pPr>
              <a:buNone/>
            </a:pPr>
            <a:endParaRPr lang="en-US" dirty="0" smtClean="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i="1" dirty="0" smtClean="0"/>
              <a:t>Data</a:t>
            </a:r>
            <a:endParaRPr lang="he-IL" i="1" dirty="0"/>
          </a:p>
        </p:txBody>
      </p:sp>
      <p:sp>
        <p:nvSpPr>
          <p:cNvPr id="3" name="מציין מיקום תוכן 2"/>
          <p:cNvSpPr>
            <a:spLocks noGrp="1"/>
          </p:cNvSpPr>
          <p:nvPr>
            <p:ph idx="1"/>
          </p:nvPr>
        </p:nvSpPr>
        <p:spPr/>
        <p:txBody>
          <a:bodyPr/>
          <a:lstStyle/>
          <a:p>
            <a:r>
              <a:rPr lang="en-US" dirty="0" smtClean="0"/>
              <a:t>Resting state (eyes closed) </a:t>
            </a:r>
            <a:r>
              <a:rPr lang="en-US" dirty="0" err="1" smtClean="0"/>
              <a:t>fMRI</a:t>
            </a:r>
            <a:r>
              <a:rPr lang="en-US" dirty="0" smtClean="0"/>
              <a:t> data from 24 depressed patients and 29 demographically matched healthy controls (</a:t>
            </a:r>
            <a:r>
              <a:rPr lang="en-US" dirty="0" err="1" smtClean="0"/>
              <a:t>Zeng</a:t>
            </a:r>
            <a:r>
              <a:rPr lang="en-US" dirty="0" smtClean="0"/>
              <a:t> et. Al)</a:t>
            </a:r>
          </a:p>
          <a:p>
            <a:r>
              <a:rPr lang="en-US" dirty="0" smtClean="0"/>
              <a:t>Resting state (eyes closed) fMRI data from 21* depressed patients and 22 healthy controls (Lord et. Al) with no significant age/gender </a:t>
            </a:r>
            <a:r>
              <a:rPr lang="en-US" dirty="0" err="1" smtClean="0"/>
              <a:t>diffs</a:t>
            </a:r>
            <a:endParaRPr lang="en-US" dirty="0" smtClean="0"/>
          </a:p>
          <a:p>
            <a:endParaRPr lang="en-US" dirty="0" smtClean="0"/>
          </a:p>
          <a:p>
            <a:endParaRPr lang="en-US" dirty="0" smtClean="0"/>
          </a:p>
          <a:p>
            <a:endParaRPr lang="he-IL"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i="1" dirty="0" smtClean="0"/>
              <a:t>Preprocessing</a:t>
            </a:r>
            <a:endParaRPr lang="he-IL" i="1" dirty="0"/>
          </a:p>
        </p:txBody>
      </p:sp>
      <p:sp>
        <p:nvSpPr>
          <p:cNvPr id="3" name="מציין מיקום תוכן 2"/>
          <p:cNvSpPr>
            <a:spLocks noGrp="1"/>
          </p:cNvSpPr>
          <p:nvPr>
            <p:ph idx="1"/>
          </p:nvPr>
        </p:nvSpPr>
        <p:spPr>
          <a:xfrm>
            <a:off x="304800" y="1600200"/>
            <a:ext cx="8610600" cy="4525963"/>
          </a:xfrm>
        </p:spPr>
        <p:txBody>
          <a:bodyPr>
            <a:normAutofit fontScale="92500"/>
          </a:bodyPr>
          <a:lstStyle/>
          <a:p>
            <a:r>
              <a:rPr lang="en-US" dirty="0" smtClean="0"/>
              <a:t>SPM5</a:t>
            </a:r>
          </a:p>
          <a:p>
            <a:r>
              <a:rPr lang="en-US" dirty="0" smtClean="0"/>
              <a:t>Head motion correction</a:t>
            </a:r>
          </a:p>
          <a:p>
            <a:r>
              <a:rPr lang="en-US" dirty="0" smtClean="0"/>
              <a:t>Normalizing to the standard space (MNI)</a:t>
            </a:r>
          </a:p>
          <a:p>
            <a:r>
              <a:rPr lang="en-US" dirty="0" smtClean="0"/>
              <a:t>Spatial smoothing (only </a:t>
            </a:r>
            <a:r>
              <a:rPr lang="en-US" dirty="0" err="1" smtClean="0"/>
              <a:t>Zeng</a:t>
            </a:r>
            <a:r>
              <a:rPr lang="en-US" dirty="0" smtClean="0"/>
              <a:t> et. Al)</a:t>
            </a:r>
          </a:p>
          <a:p>
            <a:r>
              <a:rPr lang="en-US" dirty="0" smtClean="0"/>
              <a:t>Linear trend removal</a:t>
            </a:r>
          </a:p>
          <a:p>
            <a:r>
              <a:rPr lang="en-US" dirty="0" smtClean="0"/>
              <a:t>Band-pass filter (0.01–0.08 Hz) (only </a:t>
            </a:r>
            <a:r>
              <a:rPr lang="en-US" dirty="0" err="1" smtClean="0"/>
              <a:t>Zeng</a:t>
            </a:r>
            <a:r>
              <a:rPr lang="en-US" dirty="0" smtClean="0"/>
              <a:t> et. Al)</a:t>
            </a:r>
          </a:p>
          <a:p>
            <a:r>
              <a:rPr lang="en-US" dirty="0" smtClean="0"/>
              <a:t>Removal of global mean, white matter mean and cerebrospinal fluid mean signals (only Lord et. Al)</a:t>
            </a:r>
          </a:p>
          <a:p>
            <a:pPr>
              <a:buNone/>
            </a:pPr>
            <a:endParaRPr lang="he-IL"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i="1" dirty="0" smtClean="0"/>
              <a:t>Feature extraction – </a:t>
            </a:r>
            <a:r>
              <a:rPr lang="en-US" i="1" dirty="0" err="1" smtClean="0"/>
              <a:t>Zang</a:t>
            </a:r>
            <a:r>
              <a:rPr lang="en-US" i="1" dirty="0" smtClean="0"/>
              <a:t> et. Al.</a:t>
            </a:r>
            <a:endParaRPr lang="he-IL" i="1" dirty="0"/>
          </a:p>
        </p:txBody>
      </p:sp>
      <p:sp>
        <p:nvSpPr>
          <p:cNvPr id="3" name="מציין מיקום תוכן 2"/>
          <p:cNvSpPr>
            <a:spLocks noGrp="1"/>
          </p:cNvSpPr>
          <p:nvPr>
            <p:ph idx="1"/>
          </p:nvPr>
        </p:nvSpPr>
        <p:spPr/>
        <p:txBody>
          <a:bodyPr>
            <a:normAutofit/>
          </a:bodyPr>
          <a:lstStyle/>
          <a:p>
            <a:r>
              <a:rPr lang="en-US" dirty="0" smtClean="0"/>
              <a:t>Used the automatic anatomic labeling (AAL) atlas -&gt; 90 cerebral and 26 </a:t>
            </a:r>
            <a:r>
              <a:rPr lang="en-US" dirty="0" err="1" smtClean="0"/>
              <a:t>cerebellar</a:t>
            </a:r>
            <a:r>
              <a:rPr lang="en-US" dirty="0" smtClean="0"/>
              <a:t> regions</a:t>
            </a:r>
          </a:p>
          <a:p>
            <a:r>
              <a:rPr lang="en-US" dirty="0" smtClean="0"/>
              <a:t>For each region mean signal was calculated</a:t>
            </a:r>
          </a:p>
          <a:p>
            <a:r>
              <a:rPr lang="en-US" dirty="0" smtClean="0"/>
              <a:t>Pearson correlation coefficient was calculated for each region pair (number of region pairs: (116*115)/2 = </a:t>
            </a:r>
            <a:r>
              <a:rPr lang="en-US" b="1" dirty="0" smtClean="0"/>
              <a:t>6670</a:t>
            </a:r>
            <a:r>
              <a:rPr lang="en-US" dirty="0" smtClean="0"/>
              <a:t>)</a:t>
            </a:r>
          </a:p>
          <a:p>
            <a:endParaRPr lang="en-US"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i="1" dirty="0" smtClean="0"/>
              <a:t>Feature extraction – Lord et. Al.</a:t>
            </a:r>
            <a:endParaRPr lang="he-IL" i="1" dirty="0"/>
          </a:p>
        </p:txBody>
      </p:sp>
      <p:sp>
        <p:nvSpPr>
          <p:cNvPr id="3" name="מציין מיקום תוכן 2"/>
          <p:cNvSpPr>
            <a:spLocks noGrp="1"/>
          </p:cNvSpPr>
          <p:nvPr>
            <p:ph idx="1"/>
          </p:nvPr>
        </p:nvSpPr>
        <p:spPr/>
        <p:txBody>
          <a:bodyPr>
            <a:normAutofit fontScale="85000" lnSpcReduction="10000"/>
          </a:bodyPr>
          <a:lstStyle/>
          <a:p>
            <a:r>
              <a:rPr lang="en-US" dirty="0" smtClean="0"/>
              <a:t>Used a modified version of the AAL atlas -&gt; only 95 cerebral regions*</a:t>
            </a:r>
          </a:p>
          <a:p>
            <a:r>
              <a:rPr lang="en-US" dirty="0" smtClean="0"/>
              <a:t>For each region mean signal was calculated</a:t>
            </a:r>
          </a:p>
          <a:p>
            <a:r>
              <a:rPr lang="en-US" dirty="0" smtClean="0"/>
              <a:t>Pearson correlation coefficient was calculated for each region pair (number of region pairs: 95*94/2=</a:t>
            </a:r>
            <a:r>
              <a:rPr lang="en-US" b="1" dirty="0" smtClean="0"/>
              <a:t>4465</a:t>
            </a:r>
            <a:r>
              <a:rPr lang="en-US" dirty="0" smtClean="0"/>
              <a:t>)</a:t>
            </a:r>
          </a:p>
          <a:p>
            <a:r>
              <a:rPr lang="en-US" dirty="0" smtClean="0"/>
              <a:t>Correlation values adjusted according to inter-regional distances</a:t>
            </a:r>
          </a:p>
          <a:p>
            <a:r>
              <a:rPr lang="en-US" dirty="0" smtClean="0"/>
              <a:t>G(V,E), where V= AAL regions, and edges are weighted according to spatially adjusted pairwise correlations</a:t>
            </a:r>
          </a:p>
          <a:p>
            <a:r>
              <a:rPr lang="en-US" dirty="0" smtClean="0"/>
              <a:t>Several graph metrics were calculated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1752600" y="270602"/>
            <a:ext cx="5862638" cy="651119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Graph metrics elaboration</a:t>
            </a:r>
            <a:endParaRPr lang="en-US" dirty="0"/>
          </a:p>
        </p:txBody>
      </p:sp>
      <p:sp>
        <p:nvSpPr>
          <p:cNvPr id="3" name="Content Placeholder 2"/>
          <p:cNvSpPr>
            <a:spLocks noGrp="1"/>
          </p:cNvSpPr>
          <p:nvPr>
            <p:ph idx="1"/>
          </p:nvPr>
        </p:nvSpPr>
        <p:spPr/>
        <p:txBody>
          <a:bodyPr>
            <a:normAutofit lnSpcReduction="10000"/>
          </a:bodyPr>
          <a:lstStyle/>
          <a:p>
            <a:r>
              <a:rPr lang="en-US" dirty="0" smtClean="0"/>
              <a:t>Community structure </a:t>
            </a:r>
            <a:r>
              <a:rPr lang="en-US" sz="2000" dirty="0" smtClean="0"/>
              <a:t>(</a:t>
            </a:r>
            <a:r>
              <a:rPr lang="en-US" sz="2000" dirty="0" err="1" smtClean="0"/>
              <a:t>Rubinov</a:t>
            </a:r>
            <a:r>
              <a:rPr lang="en-US" sz="2000" dirty="0" smtClean="0"/>
              <a:t>&amp; </a:t>
            </a:r>
            <a:r>
              <a:rPr lang="en-US" sz="2000" dirty="0" err="1" smtClean="0"/>
              <a:t>Sporns</a:t>
            </a:r>
            <a:r>
              <a:rPr lang="en-US" sz="2000" dirty="0" smtClean="0"/>
              <a:t> </a:t>
            </a:r>
            <a:r>
              <a:rPr lang="en-US" sz="2000" dirty="0" err="1" smtClean="0"/>
              <a:t>Neuroimage</a:t>
            </a:r>
            <a:r>
              <a:rPr lang="en-US" sz="2000" dirty="0" smtClean="0"/>
              <a:t> 2011)</a:t>
            </a:r>
            <a:r>
              <a:rPr lang="en-US" dirty="0" smtClean="0"/>
              <a:t> partition into non-overlapping modules where</a:t>
            </a:r>
          </a:p>
          <a:p>
            <a:pPr>
              <a:buNone/>
            </a:pPr>
            <a:r>
              <a:rPr lang="en-US" dirty="0" smtClean="0"/>
              <a:t>      Positively weighted connections are - same module</a:t>
            </a:r>
          </a:p>
          <a:p>
            <a:pPr>
              <a:buNone/>
            </a:pPr>
            <a:r>
              <a:rPr lang="en-US" dirty="0" smtClean="0"/>
              <a:t>      Negatively weighted connections - distinct modules</a:t>
            </a:r>
          </a:p>
          <a:p>
            <a:r>
              <a:rPr lang="en-US" dirty="0" smtClean="0"/>
              <a:t> The modularity algorithm produces a goodness of fit score (Q) for every possible community structure</a:t>
            </a:r>
          </a:p>
          <a:p>
            <a:pPr>
              <a:buNone/>
            </a:pP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1801</TotalTime>
  <Words>3018</Words>
  <Application>Microsoft Office PowerPoint</Application>
  <PresentationFormat>On-screen Show (4:3)</PresentationFormat>
  <Paragraphs>235</Paragraphs>
  <Slides>31</Slides>
  <Notes>25</Notes>
  <HiddenSlides>6</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Using machine learning approaches to characterize major depressive disorder (MDD)</vt:lpstr>
      <vt:lpstr>Major depressive disorder (MDD)</vt:lpstr>
      <vt:lpstr>MDD Diagnosis</vt:lpstr>
      <vt:lpstr>Data</vt:lpstr>
      <vt:lpstr>Preprocessing</vt:lpstr>
      <vt:lpstr>Feature extraction – Zang et. Al.</vt:lpstr>
      <vt:lpstr>Feature extraction – Lord et. Al.</vt:lpstr>
      <vt:lpstr>Slide 8</vt:lpstr>
      <vt:lpstr>Graph metrics elaboration</vt:lpstr>
      <vt:lpstr>Modularity Algorithm</vt:lpstr>
      <vt:lpstr>Graph metrics calculations– Lord et. Al.</vt:lpstr>
      <vt:lpstr>Graph metrics elaboration</vt:lpstr>
      <vt:lpstr>Graph metrics elaboration</vt:lpstr>
      <vt:lpstr>Feature selection - Zang et. Al. </vt:lpstr>
      <vt:lpstr>Feature selection – Lord et. al</vt:lpstr>
      <vt:lpstr>Mutual information</vt:lpstr>
      <vt:lpstr>Classification – Zang et. al</vt:lpstr>
      <vt:lpstr>Classification – Lord et. al</vt:lpstr>
      <vt:lpstr>Classification results – Zang et. Al.</vt:lpstr>
      <vt:lpstr>Classification results – Lord et. al</vt:lpstr>
      <vt:lpstr>Classification results – Lord et. al</vt:lpstr>
      <vt:lpstr>Interpretation – Zang et. al</vt:lpstr>
      <vt:lpstr>Interpretation – Zang et. al</vt:lpstr>
      <vt:lpstr>Default mode network (DMN)</vt:lpstr>
      <vt:lpstr>Cerebellum (Latin for little brain)</vt:lpstr>
      <vt:lpstr>Discussion – Zang et. al</vt:lpstr>
      <vt:lpstr>Interpretation  Lord et. al</vt:lpstr>
      <vt:lpstr>Slide 28</vt:lpstr>
      <vt:lpstr>Discussion- Lord et. al</vt:lpstr>
      <vt:lpstr>Common Discussion</vt:lpstr>
      <vt:lpstr>What can we learn from these studies?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Major depressive disorder (MDD)</dc:title>
  <dc:creator>adimaron</dc:creator>
  <cp:lastModifiedBy>adimaron</cp:lastModifiedBy>
  <cp:revision>381</cp:revision>
  <dcterms:created xsi:type="dcterms:W3CDTF">2013-04-17T07:00:35Z</dcterms:created>
  <dcterms:modified xsi:type="dcterms:W3CDTF">2013-04-24T06:21:35Z</dcterms:modified>
</cp:coreProperties>
</file>